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9144000" cy="5143500" type="screen16x9"/>
  <p:notesSz cx="6858000" cy="9144000"/>
  <p:embeddedFontLst>
    <p:embeddedFont>
      <p:font typeface="Lato" panose="020F0502020204030203" pitchFamily="34" charset="0"/>
      <p:regular r:id="rId54"/>
      <p:bold r:id="rId55"/>
      <p:italic r:id="rId56"/>
      <p:boldItalic r:id="rId57"/>
    </p:embeddedFont>
    <p:embeddedFont>
      <p:font typeface="Lato Black" panose="020F0502020204030203" pitchFamily="34" charset="0"/>
      <p:bold r:id="rId58"/>
      <p:boldItalic r:id="rId59"/>
    </p:embeddedFont>
    <p:embeddedFont>
      <p:font typeface="Lato Light" panose="020F0502020204030203"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129">
          <p15:clr>
            <a:srgbClr val="9AA0A6"/>
          </p15:clr>
        </p15:guide>
        <p15:guide id="4" orient="horz" pos="2935">
          <p15:clr>
            <a:srgbClr val="9AA0A6"/>
          </p15:clr>
        </p15:guide>
        <p15:guide id="5" pos="864">
          <p15:clr>
            <a:srgbClr val="9AA0A6"/>
          </p15:clr>
        </p15:guide>
        <p15:guide id="6" pos="4968">
          <p15:clr>
            <a:srgbClr val="9AA0A6"/>
          </p15:clr>
        </p15:guide>
        <p15:guide id="7" orient="horz" pos="1374">
          <p15:clr>
            <a:srgbClr val="9AA0A6"/>
          </p15:clr>
        </p15:guide>
        <p15:guide id="8" pos="1065">
          <p15:clr>
            <a:srgbClr val="9AA0A6"/>
          </p15:clr>
        </p15:guide>
        <p15:guide id="9" pos="1266">
          <p15:clr>
            <a:srgbClr val="9AA0A6"/>
          </p15:clr>
        </p15:guide>
        <p15:guide id="10" orient="horz" pos="804">
          <p15:clr>
            <a:srgbClr val="9AA0A6"/>
          </p15:clr>
        </p15:guide>
        <p15:guide id="11" orient="horz" pos="616">
          <p15:clr>
            <a:srgbClr val="9AA0A6"/>
          </p15:clr>
        </p15:guide>
        <p15:guide id="12" orient="horz" pos="3024">
          <p15:clr>
            <a:srgbClr val="9AA0A6"/>
          </p15:clr>
        </p15:guide>
        <p15:guide id="13" pos="211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106"/>
      </p:cViewPr>
      <p:guideLst>
        <p:guide orient="horz" pos="1620"/>
        <p:guide pos="2880"/>
        <p:guide orient="horz" pos="1129"/>
        <p:guide orient="horz" pos="2935"/>
        <p:guide pos="864"/>
        <p:guide pos="4968"/>
        <p:guide orient="horz" pos="1374"/>
        <p:guide pos="1065"/>
        <p:guide pos="1266"/>
        <p:guide orient="horz" pos="804"/>
        <p:guide orient="horz" pos="616"/>
        <p:guide orient="horz" pos="3024"/>
        <p:guide pos="211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6c14e7eec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6c14e7ee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2e007b87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2e007b8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2e007b87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82e007b87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2e007b87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82e007b87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2e007b87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2e007b87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2e007b87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2e007b87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2e007b876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2e007b87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2e007b87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2e007b87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c14e7eece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c14e7eece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2e007b87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2e007b87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2e007b876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2e007b87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82ccdaf0ac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82ccdaf0ac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82e007b876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82e007b876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2e007b876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2e007b876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d5587d45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6d5587d4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2e007b876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82e007b876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2e007b876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2e007b876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2e007b876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2e007b876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2e007b876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2e007b876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2e007b87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2e007b876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82e007b876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82e007b876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82e007b876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82e007b876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2ccdaf0ac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2ccdaf0a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2e007b876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2e007b876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82e007b876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82e007b876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2e007b87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82e007b87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82e007b876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82e007b87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2e007b87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82e007b87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2e007b876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2e007b876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82e007b876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82e007b876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82e007b876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82e007b876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82e007b876_0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82e007b876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2e007b876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2e007b876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6c14e7eece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6c14e7eece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82e007b876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82e007b876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82e007b876_0_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82e007b876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82e007b876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82e007b876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82e007b876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82e007b876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82e007b876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82e007b876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82e007b876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82e007b876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82e007b876_0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82e007b876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82e007b876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82e007b876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82e007b876_0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82e007b876_0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6d5587d45c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6d5587d45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2ccdaf0ac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82ccdaf0ac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82e007b87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82e007b87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8312e6f52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8312e6f5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2ccdaf0ac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2ccdaf0ac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82ccdaf0ac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82ccdaf0ac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2ccdaf0ac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2ccdaf0ac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2ccdaf0ac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2ccdaf0ac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_3_2_1">
    <p:spTree>
      <p:nvGrpSpPr>
        <p:cNvPr id="1"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
        <p:cNvGrpSpPr/>
        <p:nvPr/>
      </p:nvGrpSpPr>
      <p:grpSpPr>
        <a:xfrm>
          <a:off x="0" y="0"/>
          <a:ext cx="0" cy="0"/>
          <a:chOff x="0" y="0"/>
          <a:chExt cx="0" cy="0"/>
        </a:xfrm>
      </p:grpSpPr>
      <p:pic>
        <p:nvPicPr>
          <p:cNvPr id="55" name="Google Shape;55;p14"/>
          <p:cNvPicPr preferRelativeResize="0"/>
          <p:nvPr/>
        </p:nvPicPr>
        <p:blipFill rotWithShape="1">
          <a:blip r:embed="rId3">
            <a:alphaModFix/>
          </a:blip>
          <a:srcRect l="14507"/>
          <a:stretch/>
        </p:blipFill>
        <p:spPr>
          <a:xfrm>
            <a:off x="0" y="3581075"/>
            <a:ext cx="3689424" cy="1057275"/>
          </a:xfrm>
          <a:prstGeom prst="rect">
            <a:avLst/>
          </a:prstGeom>
          <a:noFill/>
          <a:ln>
            <a:noFill/>
          </a:ln>
        </p:spPr>
      </p:pic>
      <p:pic>
        <p:nvPicPr>
          <p:cNvPr id="56" name="Google Shape;56;p14"/>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57" name="Google Shape;57;p14"/>
          <p:cNvSpPr txBox="1"/>
          <p:nvPr/>
        </p:nvSpPr>
        <p:spPr>
          <a:xfrm>
            <a:off x="440850" y="2177500"/>
            <a:ext cx="8262300" cy="8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434343"/>
                </a:solidFill>
                <a:latin typeface="Lato Black"/>
                <a:ea typeface="Lato Black"/>
                <a:cs typeface="Lato Black"/>
                <a:sym typeface="Lato Black"/>
              </a:rPr>
              <a:t>Opportunity Management in Salesforce </a:t>
            </a:r>
            <a:endParaRPr sz="1800">
              <a:solidFill>
                <a:srgbClr val="595959"/>
              </a:solidFill>
              <a:latin typeface="Lato"/>
              <a:ea typeface="Lato"/>
              <a:cs typeface="Lato"/>
              <a:sym typeface="Lato"/>
            </a:endParaRPr>
          </a:p>
          <a:p>
            <a:pPr marL="0" lvl="0" indent="0" algn="l" rtl="0">
              <a:spcBef>
                <a:spcPts val="0"/>
              </a:spcBef>
              <a:spcAft>
                <a:spcPts val="0"/>
              </a:spcAft>
              <a:buNone/>
            </a:pPr>
            <a:r>
              <a:rPr lang="en" sz="1800">
                <a:solidFill>
                  <a:srgbClr val="595959"/>
                </a:solidFill>
                <a:latin typeface="Lato"/>
                <a:ea typeface="Lato"/>
                <a:cs typeface="Lato"/>
                <a:sym typeface="Lato"/>
              </a:rPr>
              <a:t>Independent Project: Use Salesforce to Close Sales Deals</a:t>
            </a:r>
            <a:endParaRPr sz="1800">
              <a:solidFill>
                <a:srgbClr val="595959"/>
              </a:solidFill>
              <a:latin typeface="Lato"/>
              <a:ea typeface="Lato"/>
              <a:cs typeface="Lato"/>
              <a:sym typeface="Lato"/>
            </a:endParaRPr>
          </a:p>
        </p:txBody>
      </p:sp>
      <p:sp>
        <p:nvSpPr>
          <p:cNvPr id="58" name="Google Shape;58;p14"/>
          <p:cNvSpPr txBox="1"/>
          <p:nvPr/>
        </p:nvSpPr>
        <p:spPr>
          <a:xfrm>
            <a:off x="440850" y="3065800"/>
            <a:ext cx="6039000" cy="48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400" i="1">
                <a:solidFill>
                  <a:srgbClr val="FC5155"/>
                </a:solidFill>
                <a:latin typeface="Lato"/>
                <a:ea typeface="Lato"/>
                <a:cs typeface="Lato"/>
                <a:sym typeface="Lato"/>
              </a:rPr>
              <a:t>[SITHARTHAN V]</a:t>
            </a:r>
            <a:endParaRPr sz="2400" i="1">
              <a:solidFill>
                <a:srgbClr val="FC5155"/>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p:nvPr/>
        </p:nvSpPr>
        <p:spPr>
          <a:xfrm>
            <a:off x="1371600" y="1792025"/>
            <a:ext cx="6515100" cy="30087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2240275" anchor="ctr" anchorCtr="0">
            <a:noAutofit/>
          </a:bodyPr>
          <a:lstStyle/>
          <a:p>
            <a:pPr marL="91440" lvl="0" indent="0" algn="l" rtl="0">
              <a:spcBef>
                <a:spcPts val="0"/>
              </a:spcBef>
              <a:spcAft>
                <a:spcPts val="0"/>
              </a:spcAft>
              <a:buClr>
                <a:schemeClr val="dk1"/>
              </a:buClr>
              <a:buSzPts val="1100"/>
              <a:buFont typeface="Arial"/>
              <a:buNone/>
            </a:pPr>
            <a:r>
              <a:rPr lang="en" sz="1600" b="1" i="1">
                <a:solidFill>
                  <a:srgbClr val="434343"/>
                </a:solidFill>
                <a:latin typeface="Lato"/>
                <a:ea typeface="Lato"/>
                <a:cs typeface="Lato"/>
                <a:sym typeface="Lato"/>
              </a:rPr>
              <a:t>Insert screenshots for each of these steps on the following slides to show the updates to the Yaloo Search opportunity record</a:t>
            </a:r>
            <a:r>
              <a:rPr lang="en" sz="1600" i="1">
                <a:solidFill>
                  <a:srgbClr val="434343"/>
                </a:solidFill>
                <a:latin typeface="Lato"/>
                <a:ea typeface="Lato"/>
                <a:cs typeface="Lato"/>
                <a:sym typeface="Lato"/>
              </a:rPr>
              <a:t>.</a:t>
            </a:r>
            <a:endParaRPr sz="1200" i="1">
              <a:solidFill>
                <a:srgbClr val="4D4D4D"/>
              </a:solidFill>
              <a:latin typeface="Lato"/>
              <a:ea typeface="Lato"/>
              <a:cs typeface="Lato"/>
              <a:sym typeface="Lato"/>
            </a:endParaRPr>
          </a:p>
          <a:p>
            <a:pPr marL="914400" lvl="1" indent="-304800" algn="l" rtl="0">
              <a:lnSpc>
                <a:spcPct val="115000"/>
              </a:lnSpc>
              <a:spcBef>
                <a:spcPts val="0"/>
              </a:spcBef>
              <a:spcAft>
                <a:spcPts val="0"/>
              </a:spcAft>
              <a:buClr>
                <a:srgbClr val="4D4D4D"/>
              </a:buClr>
              <a:buSzPts val="1200"/>
              <a:buFont typeface="Lato"/>
              <a:buChar char="○"/>
            </a:pPr>
            <a:r>
              <a:rPr lang="en" sz="1200" i="1">
                <a:solidFill>
                  <a:srgbClr val="4D4D4D"/>
                </a:solidFill>
                <a:latin typeface="Lato"/>
                <a:ea typeface="Lato"/>
                <a:cs typeface="Lato"/>
                <a:sym typeface="Lato"/>
              </a:rPr>
              <a:t>Make sure you can see the title of the opportunity in your screenshot</a:t>
            </a:r>
            <a:endParaRPr sz="1600" b="1" i="1">
              <a:solidFill>
                <a:srgbClr val="4D4D4D"/>
              </a:solidFill>
              <a:latin typeface="Lato"/>
              <a:ea typeface="Lato"/>
              <a:cs typeface="Lato"/>
              <a:sym typeface="Lato"/>
            </a:endParaRPr>
          </a:p>
        </p:txBody>
      </p:sp>
      <p:pic>
        <p:nvPicPr>
          <p:cNvPr id="142" name="Google Shape;142;p23"/>
          <p:cNvPicPr preferRelativeResize="0"/>
          <p:nvPr/>
        </p:nvPicPr>
        <p:blipFill rotWithShape="1">
          <a:blip r:embed="rId3">
            <a:alphaModFix/>
          </a:blip>
          <a:srcRect l="14507"/>
          <a:stretch/>
        </p:blipFill>
        <p:spPr>
          <a:xfrm>
            <a:off x="-1" y="808725"/>
            <a:ext cx="1816725" cy="520625"/>
          </a:xfrm>
          <a:prstGeom prst="rect">
            <a:avLst/>
          </a:prstGeom>
          <a:noFill/>
          <a:ln>
            <a:noFill/>
          </a:ln>
        </p:spPr>
      </p:pic>
      <p:sp>
        <p:nvSpPr>
          <p:cNvPr id="143" name="Google Shape;143;p23"/>
          <p:cNvSpPr txBox="1"/>
          <p:nvPr/>
        </p:nvSpPr>
        <p:spPr>
          <a:xfrm>
            <a:off x="299450" y="292625"/>
            <a:ext cx="222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2:</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pic>
        <p:nvPicPr>
          <p:cNvPr id="144" name="Google Shape;144;p23"/>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145" name="Google Shape;145;p23"/>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Yaloo Search</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r>
              <a:rPr lang="en" sz="2400">
                <a:solidFill>
                  <a:srgbClr val="434343"/>
                </a:solidFill>
                <a:latin typeface="Lato Black"/>
                <a:ea typeface="Lato Black"/>
                <a:cs typeface="Lato Black"/>
                <a:sym typeface="Lato Black"/>
              </a:rPr>
              <a:t>Opportunity Record</a:t>
            </a:r>
            <a:endParaRPr sz="2400">
              <a:solidFill>
                <a:srgbClr val="434343"/>
              </a:solidFill>
              <a:latin typeface="Lato Light"/>
              <a:ea typeface="Lato Light"/>
              <a:cs typeface="Lato Light"/>
              <a:sym typeface="Lato Light"/>
            </a:endParaRPr>
          </a:p>
        </p:txBody>
      </p:sp>
      <p:sp>
        <p:nvSpPr>
          <p:cNvPr id="146" name="Google Shape;146;p23"/>
          <p:cNvSpPr txBox="1"/>
          <p:nvPr/>
        </p:nvSpPr>
        <p:spPr>
          <a:xfrm>
            <a:off x="1526750" y="2571750"/>
            <a:ext cx="6026700" cy="21060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None/>
            </a:pPr>
            <a:r>
              <a:rPr lang="en" b="1" dirty="0">
                <a:solidFill>
                  <a:srgbClr val="4D4D4D"/>
                </a:solidFill>
                <a:latin typeface="Lato"/>
                <a:ea typeface="Lato"/>
                <a:cs typeface="Lato"/>
                <a:sym typeface="Lato"/>
              </a:rPr>
              <a:t>Step 1:</a:t>
            </a:r>
            <a:r>
              <a:rPr lang="en" dirty="0">
                <a:solidFill>
                  <a:srgbClr val="4D4D4D"/>
                </a:solidFill>
                <a:latin typeface="Lato"/>
                <a:ea typeface="Lato"/>
                <a:cs typeface="Lato"/>
                <a:sym typeface="Lato"/>
              </a:rPr>
              <a:t> Past activities showing the call logged with Denise</a:t>
            </a:r>
            <a:endParaRPr dirty="0">
              <a:solidFill>
                <a:srgbClr val="4D4D4D"/>
              </a:solidFill>
              <a:latin typeface="Lato"/>
              <a:ea typeface="Lato"/>
              <a:cs typeface="Lato"/>
              <a:sym typeface="Lato"/>
            </a:endParaRPr>
          </a:p>
          <a:p>
            <a:pPr marL="0" lvl="0" indent="457200" algn="l" rtl="0">
              <a:lnSpc>
                <a:spcPct val="115000"/>
              </a:lnSpc>
              <a:spcBef>
                <a:spcPts val="0"/>
              </a:spcBef>
              <a:spcAft>
                <a:spcPts val="0"/>
              </a:spcAft>
              <a:buNone/>
            </a:pPr>
            <a:r>
              <a:rPr lang="en" b="1" dirty="0">
                <a:solidFill>
                  <a:srgbClr val="4D4D4D"/>
                </a:solidFill>
                <a:latin typeface="Lato"/>
                <a:ea typeface="Lato"/>
                <a:cs typeface="Lato"/>
                <a:sym typeface="Lato"/>
              </a:rPr>
              <a:t>Step 2:</a:t>
            </a:r>
            <a:r>
              <a:rPr lang="en" dirty="0">
                <a:solidFill>
                  <a:srgbClr val="4D4D4D"/>
                </a:solidFill>
                <a:latin typeface="Lato"/>
                <a:ea typeface="Lato"/>
                <a:cs typeface="Lato"/>
                <a:sym typeface="Lato"/>
              </a:rPr>
              <a:t> Notes section showing you added a note about licenses</a:t>
            </a:r>
            <a:endParaRPr dirty="0">
              <a:solidFill>
                <a:srgbClr val="4D4D4D"/>
              </a:solidFill>
              <a:latin typeface="Lato"/>
              <a:ea typeface="Lato"/>
              <a:cs typeface="Lato"/>
              <a:sym typeface="Lato"/>
            </a:endParaRPr>
          </a:p>
          <a:p>
            <a:pPr marL="0" lvl="0" indent="457200" algn="l" rtl="0">
              <a:lnSpc>
                <a:spcPct val="115000"/>
              </a:lnSpc>
              <a:spcBef>
                <a:spcPts val="0"/>
              </a:spcBef>
              <a:spcAft>
                <a:spcPts val="0"/>
              </a:spcAft>
              <a:buNone/>
            </a:pPr>
            <a:r>
              <a:rPr lang="en" b="1" dirty="0">
                <a:solidFill>
                  <a:srgbClr val="4D4D4D"/>
                </a:solidFill>
                <a:latin typeface="Lato"/>
                <a:ea typeface="Lato"/>
                <a:cs typeface="Lato"/>
                <a:sym typeface="Lato"/>
              </a:rPr>
              <a:t>Step 3:</a:t>
            </a:r>
            <a:r>
              <a:rPr lang="en" dirty="0">
                <a:solidFill>
                  <a:srgbClr val="4D4D4D"/>
                </a:solidFill>
                <a:latin typeface="Lato"/>
                <a:ea typeface="Lato"/>
                <a:cs typeface="Lato"/>
                <a:sym typeface="Lato"/>
              </a:rPr>
              <a:t> Details tab showing you updated the opportunity amount</a:t>
            </a:r>
            <a:endParaRPr dirty="0">
              <a:solidFill>
                <a:srgbClr val="4D4D4D"/>
              </a:solidFill>
              <a:latin typeface="Lato"/>
              <a:ea typeface="Lato"/>
              <a:cs typeface="Lato"/>
              <a:sym typeface="Lato"/>
            </a:endParaRPr>
          </a:p>
          <a:p>
            <a:pPr marL="457200" lvl="0" indent="0" algn="l" rtl="0">
              <a:lnSpc>
                <a:spcPct val="115000"/>
              </a:lnSpc>
              <a:spcBef>
                <a:spcPts val="0"/>
              </a:spcBef>
              <a:spcAft>
                <a:spcPts val="0"/>
              </a:spcAft>
              <a:buNone/>
            </a:pPr>
            <a:r>
              <a:rPr lang="en" b="1" dirty="0">
                <a:solidFill>
                  <a:srgbClr val="4D4D4D"/>
                </a:solidFill>
                <a:latin typeface="Lato"/>
                <a:ea typeface="Lato"/>
                <a:cs typeface="Lato"/>
                <a:sym typeface="Lato"/>
              </a:rPr>
              <a:t>Step 4:</a:t>
            </a:r>
            <a:r>
              <a:rPr lang="en" dirty="0">
                <a:solidFill>
                  <a:srgbClr val="4D4D4D"/>
                </a:solidFill>
                <a:latin typeface="Lato"/>
                <a:ea typeface="Lato"/>
                <a:cs typeface="Lato"/>
                <a:sym typeface="Lato"/>
              </a:rPr>
              <a:t> Contact roles section showing Kenny and Wonhee have been added</a:t>
            </a:r>
            <a:endParaRPr dirty="0">
              <a:solidFill>
                <a:srgbClr val="4D4D4D"/>
              </a:solidFill>
              <a:latin typeface="Lato"/>
              <a:ea typeface="Lato"/>
              <a:cs typeface="Lato"/>
              <a:sym typeface="Lato"/>
            </a:endParaRPr>
          </a:p>
          <a:p>
            <a:pPr marL="0" lvl="0" indent="457200" algn="l" rtl="0">
              <a:lnSpc>
                <a:spcPct val="115000"/>
              </a:lnSpc>
              <a:spcBef>
                <a:spcPts val="0"/>
              </a:spcBef>
              <a:spcAft>
                <a:spcPts val="0"/>
              </a:spcAft>
              <a:buNone/>
            </a:pPr>
            <a:r>
              <a:rPr lang="en" b="1" dirty="0">
                <a:solidFill>
                  <a:srgbClr val="4D4D4D"/>
                </a:solidFill>
                <a:latin typeface="Lato"/>
                <a:ea typeface="Lato"/>
                <a:cs typeface="Lato"/>
                <a:sym typeface="Lato"/>
              </a:rPr>
              <a:t>Step 5:</a:t>
            </a:r>
            <a:r>
              <a:rPr lang="en" dirty="0">
                <a:solidFill>
                  <a:srgbClr val="4D4D4D"/>
                </a:solidFill>
                <a:latin typeface="Lato"/>
                <a:ea typeface="Lato"/>
                <a:cs typeface="Lato"/>
                <a:sym typeface="Lato"/>
              </a:rPr>
              <a:t> Past activities showing the event created for the demo</a:t>
            </a:r>
            <a:endParaRPr dirty="0">
              <a:solidFill>
                <a:srgbClr val="4D4D4D"/>
              </a:solidFill>
              <a:latin typeface="Lato"/>
              <a:ea typeface="Lato"/>
              <a:cs typeface="Lato"/>
              <a:sym typeface="Lato"/>
            </a:endParaRPr>
          </a:p>
          <a:p>
            <a:pPr marL="457200" lvl="0" indent="0" algn="l" rtl="0">
              <a:lnSpc>
                <a:spcPct val="115000"/>
              </a:lnSpc>
              <a:spcBef>
                <a:spcPts val="0"/>
              </a:spcBef>
              <a:spcAft>
                <a:spcPts val="0"/>
              </a:spcAft>
              <a:buNone/>
            </a:pPr>
            <a:r>
              <a:rPr lang="en" b="1" dirty="0">
                <a:solidFill>
                  <a:srgbClr val="4D4D4D"/>
                </a:solidFill>
                <a:latin typeface="Lato"/>
                <a:ea typeface="Lato"/>
                <a:cs typeface="Lato"/>
                <a:sym typeface="Lato"/>
              </a:rPr>
              <a:t>Step 6:</a:t>
            </a:r>
            <a:r>
              <a:rPr lang="en" dirty="0">
                <a:solidFill>
                  <a:srgbClr val="4D4D4D"/>
                </a:solidFill>
                <a:latin typeface="Lato"/>
                <a:ea typeface="Lato"/>
                <a:cs typeface="Lato"/>
                <a:sym typeface="Lato"/>
              </a:rPr>
              <a:t> Sales path showing the opportunity is now in the “Needs Analysis” Stage</a:t>
            </a:r>
            <a:endParaRPr sz="1200" i="1" dirty="0">
              <a:solidFill>
                <a:srgbClr val="4D4D4D"/>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4"/>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152" name="Google Shape;152;p24"/>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154" name="Google Shape;154;p24"/>
          <p:cNvSpPr txBox="1"/>
          <p:nvPr/>
        </p:nvSpPr>
        <p:spPr>
          <a:xfrm>
            <a:off x="299450" y="292625"/>
            <a:ext cx="222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2:</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sp>
        <p:nvSpPr>
          <p:cNvPr id="155" name="Google Shape;155;p24"/>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Yaloo Search</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r>
              <a:rPr lang="en" sz="2400">
                <a:solidFill>
                  <a:srgbClr val="434343"/>
                </a:solidFill>
                <a:latin typeface="Lato Black"/>
                <a:ea typeface="Lato Black"/>
                <a:cs typeface="Lato Black"/>
                <a:sym typeface="Lato Black"/>
              </a:rPr>
              <a:t>Opportunity Record</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4C3E8E5E-20DB-6286-F253-88D74FA6A8C8}"/>
              </a:ext>
            </a:extLst>
          </p:cNvPr>
          <p:cNvPicPr>
            <a:picLocks noChangeAspect="1"/>
          </p:cNvPicPr>
          <p:nvPr/>
        </p:nvPicPr>
        <p:blipFill>
          <a:blip r:embed="rId5"/>
          <a:stretch>
            <a:fillRect/>
          </a:stretch>
        </p:blipFill>
        <p:spPr>
          <a:xfrm>
            <a:off x="-1" y="1329350"/>
            <a:ext cx="9144000" cy="38141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5"/>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161" name="Google Shape;161;p25"/>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163" name="Google Shape;163;p25"/>
          <p:cNvSpPr txBox="1"/>
          <p:nvPr/>
        </p:nvSpPr>
        <p:spPr>
          <a:xfrm>
            <a:off x="299450" y="292625"/>
            <a:ext cx="222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2:</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sp>
        <p:nvSpPr>
          <p:cNvPr id="164" name="Google Shape;164;p25"/>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Yaloo Search</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r>
              <a:rPr lang="en" sz="2400">
                <a:solidFill>
                  <a:srgbClr val="434343"/>
                </a:solidFill>
                <a:latin typeface="Lato Black"/>
                <a:ea typeface="Lato Black"/>
                <a:cs typeface="Lato Black"/>
                <a:sym typeface="Lato Black"/>
              </a:rPr>
              <a:t>Opportunity Record</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8CB76383-F29D-71C2-AE9F-6FA9E255D70A}"/>
              </a:ext>
            </a:extLst>
          </p:cNvPr>
          <p:cNvPicPr>
            <a:picLocks noChangeAspect="1"/>
          </p:cNvPicPr>
          <p:nvPr/>
        </p:nvPicPr>
        <p:blipFill>
          <a:blip r:embed="rId5"/>
          <a:stretch>
            <a:fillRect/>
          </a:stretch>
        </p:blipFill>
        <p:spPr>
          <a:xfrm>
            <a:off x="0" y="1292583"/>
            <a:ext cx="9144000" cy="385091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170" name="Google Shape;170;p26"/>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172" name="Google Shape;172;p26"/>
          <p:cNvSpPr txBox="1"/>
          <p:nvPr/>
        </p:nvSpPr>
        <p:spPr>
          <a:xfrm>
            <a:off x="299450" y="292625"/>
            <a:ext cx="222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2:</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sp>
        <p:nvSpPr>
          <p:cNvPr id="173" name="Google Shape;173;p26"/>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Yaloo Search</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r>
              <a:rPr lang="en" sz="2400">
                <a:solidFill>
                  <a:srgbClr val="434343"/>
                </a:solidFill>
                <a:latin typeface="Lato Black"/>
                <a:ea typeface="Lato Black"/>
                <a:cs typeface="Lato Black"/>
                <a:sym typeface="Lato Black"/>
              </a:rPr>
              <a:t>Opportunity Record</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8AD2A03C-2E3A-DB0C-C007-620ED6469203}"/>
              </a:ext>
            </a:extLst>
          </p:cNvPr>
          <p:cNvPicPr>
            <a:picLocks noChangeAspect="1"/>
          </p:cNvPicPr>
          <p:nvPr/>
        </p:nvPicPr>
        <p:blipFill>
          <a:blip r:embed="rId5"/>
          <a:stretch>
            <a:fillRect/>
          </a:stretch>
        </p:blipFill>
        <p:spPr>
          <a:xfrm>
            <a:off x="-1" y="1258096"/>
            <a:ext cx="9144000" cy="388540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7"/>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179" name="Google Shape;179;p27"/>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181" name="Google Shape;181;p27"/>
          <p:cNvSpPr txBox="1"/>
          <p:nvPr/>
        </p:nvSpPr>
        <p:spPr>
          <a:xfrm>
            <a:off x="299450" y="292625"/>
            <a:ext cx="222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2:</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sp>
        <p:nvSpPr>
          <p:cNvPr id="182" name="Google Shape;182;p27"/>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Yaloo Search</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r>
              <a:rPr lang="en" sz="2400">
                <a:solidFill>
                  <a:srgbClr val="434343"/>
                </a:solidFill>
                <a:latin typeface="Lato Black"/>
                <a:ea typeface="Lato Black"/>
                <a:cs typeface="Lato Black"/>
                <a:sym typeface="Lato Black"/>
              </a:rPr>
              <a:t>Opportunity Record</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900CB3DC-60FC-366B-CBF7-8D9C2735E32F}"/>
              </a:ext>
            </a:extLst>
          </p:cNvPr>
          <p:cNvPicPr>
            <a:picLocks noChangeAspect="1"/>
          </p:cNvPicPr>
          <p:nvPr/>
        </p:nvPicPr>
        <p:blipFill>
          <a:blip r:embed="rId5"/>
          <a:stretch>
            <a:fillRect/>
          </a:stretch>
        </p:blipFill>
        <p:spPr>
          <a:xfrm>
            <a:off x="-1" y="1381424"/>
            <a:ext cx="9144000" cy="37620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8"/>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188" name="Google Shape;188;p28"/>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190" name="Google Shape;190;p28"/>
          <p:cNvSpPr txBox="1"/>
          <p:nvPr/>
        </p:nvSpPr>
        <p:spPr>
          <a:xfrm>
            <a:off x="299450" y="292625"/>
            <a:ext cx="222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2:</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sp>
        <p:nvSpPr>
          <p:cNvPr id="191" name="Google Shape;191;p28"/>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Yaloo Search</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r>
              <a:rPr lang="en" sz="2400">
                <a:solidFill>
                  <a:srgbClr val="434343"/>
                </a:solidFill>
                <a:latin typeface="Lato Black"/>
                <a:ea typeface="Lato Black"/>
                <a:cs typeface="Lato Black"/>
                <a:sym typeface="Lato Black"/>
              </a:rPr>
              <a:t>Opportunity Record</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769FB879-2EBF-3994-F380-B0E78846AA8E}"/>
              </a:ext>
            </a:extLst>
          </p:cNvPr>
          <p:cNvPicPr>
            <a:picLocks noChangeAspect="1"/>
          </p:cNvPicPr>
          <p:nvPr/>
        </p:nvPicPr>
        <p:blipFill>
          <a:blip r:embed="rId5"/>
          <a:stretch>
            <a:fillRect/>
          </a:stretch>
        </p:blipFill>
        <p:spPr>
          <a:xfrm>
            <a:off x="-1" y="1329350"/>
            <a:ext cx="9144000" cy="38141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9"/>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197" name="Google Shape;197;p29"/>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199" name="Google Shape;199;p29"/>
          <p:cNvSpPr txBox="1"/>
          <p:nvPr/>
        </p:nvSpPr>
        <p:spPr>
          <a:xfrm>
            <a:off x="299450" y="292625"/>
            <a:ext cx="222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2:</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sp>
        <p:nvSpPr>
          <p:cNvPr id="200" name="Google Shape;200;p29"/>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Yaloo Search</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r>
              <a:rPr lang="en" sz="2400">
                <a:solidFill>
                  <a:srgbClr val="434343"/>
                </a:solidFill>
                <a:latin typeface="Lato Black"/>
                <a:ea typeface="Lato Black"/>
                <a:cs typeface="Lato Black"/>
                <a:sym typeface="Lato Black"/>
              </a:rPr>
              <a:t>Opportunity Record</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F1AA7D3D-877A-0D5C-4DCB-0F567F2751BC}"/>
              </a:ext>
            </a:extLst>
          </p:cNvPr>
          <p:cNvPicPr>
            <a:picLocks noChangeAspect="1"/>
          </p:cNvPicPr>
          <p:nvPr/>
        </p:nvPicPr>
        <p:blipFill>
          <a:blip r:embed="rId5"/>
          <a:stretch>
            <a:fillRect/>
          </a:stretch>
        </p:blipFill>
        <p:spPr>
          <a:xfrm>
            <a:off x="-1" y="1255511"/>
            <a:ext cx="9144000" cy="388798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p:nvPr/>
        </p:nvSpPr>
        <p:spPr>
          <a:xfrm>
            <a:off x="1371600" y="1792025"/>
            <a:ext cx="6515100" cy="28674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i="1">
                <a:solidFill>
                  <a:srgbClr val="4D4D4D"/>
                </a:solidFill>
                <a:latin typeface="Lato"/>
                <a:ea typeface="Lato"/>
                <a:cs typeface="Lato"/>
                <a:sym typeface="Lato"/>
              </a:rPr>
              <a:t>Insert a screenshot showing the updated opportunity </a:t>
            </a:r>
            <a:br>
              <a:rPr lang="en" sz="1800" b="1" i="1">
                <a:solidFill>
                  <a:srgbClr val="4D4D4D"/>
                </a:solidFill>
                <a:latin typeface="Lato"/>
                <a:ea typeface="Lato"/>
                <a:cs typeface="Lato"/>
                <a:sym typeface="Lato"/>
              </a:rPr>
            </a:br>
            <a:r>
              <a:rPr lang="en" sz="1800" b="1" i="1">
                <a:solidFill>
                  <a:srgbClr val="4D4D4D"/>
                </a:solidFill>
                <a:latin typeface="Lato"/>
                <a:ea typeface="Lato"/>
                <a:cs typeface="Lato"/>
                <a:sym typeface="Lato"/>
              </a:rPr>
              <a:t>Kanban board on the following slide. Make sure it displays which opportunity stages both the FoodStars.org and Yaloo Search opportunities are in as well as the estimated amounts </a:t>
            </a:r>
            <a:br>
              <a:rPr lang="en" sz="1800" b="1" i="1">
                <a:solidFill>
                  <a:srgbClr val="4D4D4D"/>
                </a:solidFill>
                <a:latin typeface="Lato"/>
                <a:ea typeface="Lato"/>
                <a:cs typeface="Lato"/>
                <a:sym typeface="Lato"/>
              </a:rPr>
            </a:br>
            <a:r>
              <a:rPr lang="en" sz="1800" b="1" i="1">
                <a:solidFill>
                  <a:srgbClr val="4D4D4D"/>
                </a:solidFill>
                <a:latin typeface="Lato"/>
                <a:ea typeface="Lato"/>
                <a:cs typeface="Lato"/>
                <a:sym typeface="Lato"/>
              </a:rPr>
              <a:t>attached to both. </a:t>
            </a:r>
            <a:endParaRPr sz="1800" b="1" i="1">
              <a:solidFill>
                <a:srgbClr val="4D4D4D"/>
              </a:solidFill>
              <a:latin typeface="Lato"/>
              <a:ea typeface="Lato"/>
              <a:cs typeface="Lato"/>
              <a:sym typeface="Lato"/>
            </a:endParaRPr>
          </a:p>
        </p:txBody>
      </p:sp>
      <p:pic>
        <p:nvPicPr>
          <p:cNvPr id="206" name="Google Shape;206;p30"/>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207" name="Google Shape;207;p30"/>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208" name="Google Shape;208;p30"/>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3:</a:t>
            </a:r>
            <a:r>
              <a:rPr lang="en" sz="2400">
                <a:solidFill>
                  <a:srgbClr val="434343"/>
                </a:solidFill>
                <a:latin typeface="Lato Black"/>
                <a:ea typeface="Lato Black"/>
                <a:cs typeface="Lato Black"/>
                <a:sym typeface="Lato Black"/>
              </a:rPr>
              <a:t> Use Opportunity Kanban</a:t>
            </a:r>
            <a:endParaRPr sz="2400">
              <a:solidFill>
                <a:srgbClr val="434343"/>
              </a:solidFill>
              <a:latin typeface="Lato Light"/>
              <a:ea typeface="Lato Light"/>
              <a:cs typeface="Lato Light"/>
              <a:sym typeface="La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31"/>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214" name="Google Shape;214;p31"/>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216" name="Google Shape;216;p31"/>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Lato Light"/>
              <a:ea typeface="Lato Light"/>
              <a:cs typeface="Lato Light"/>
              <a:sym typeface="Lato Light"/>
            </a:endParaRPr>
          </a:p>
        </p:txBody>
      </p:sp>
      <p:sp>
        <p:nvSpPr>
          <p:cNvPr id="217" name="Google Shape;217;p31"/>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3:</a:t>
            </a:r>
            <a:r>
              <a:rPr lang="en" sz="2400">
                <a:solidFill>
                  <a:srgbClr val="434343"/>
                </a:solidFill>
                <a:latin typeface="Lato Black"/>
                <a:ea typeface="Lato Black"/>
                <a:cs typeface="Lato Black"/>
                <a:sym typeface="Lato Black"/>
              </a:rPr>
              <a:t> Use Opportunity Kanban</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763A3275-59EF-AF0B-550D-606B81AFCE38}"/>
              </a:ext>
            </a:extLst>
          </p:cNvPr>
          <p:cNvPicPr>
            <a:picLocks noChangeAspect="1"/>
          </p:cNvPicPr>
          <p:nvPr/>
        </p:nvPicPr>
        <p:blipFill>
          <a:blip r:embed="rId5"/>
          <a:stretch>
            <a:fillRect/>
          </a:stretch>
        </p:blipFill>
        <p:spPr>
          <a:xfrm>
            <a:off x="-1" y="1290538"/>
            <a:ext cx="9144000" cy="385296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p:nvPr/>
        </p:nvSpPr>
        <p:spPr>
          <a:xfrm>
            <a:off x="1371600" y="1792025"/>
            <a:ext cx="6515100" cy="28674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0" rIns="91425" bIns="1508750" anchor="ctr" anchorCtr="0">
            <a:noAutofit/>
          </a:bodyPr>
          <a:lstStyle/>
          <a:p>
            <a:pPr marL="91440" marR="91440" lvl="0" indent="0" algn="l" rtl="0">
              <a:lnSpc>
                <a:spcPct val="100000"/>
              </a:lnSpc>
              <a:spcBef>
                <a:spcPts val="1200"/>
              </a:spcBef>
              <a:spcAft>
                <a:spcPts val="1200"/>
              </a:spcAft>
              <a:buNone/>
            </a:pPr>
            <a:r>
              <a:rPr lang="en" sz="1600" b="1" i="1">
                <a:solidFill>
                  <a:srgbClr val="4D4D4D"/>
                </a:solidFill>
                <a:latin typeface="Lato"/>
                <a:ea typeface="Lato"/>
                <a:cs typeface="Lato"/>
                <a:sym typeface="Lato"/>
              </a:rPr>
              <a:t>In a short paragraph, describe how updating opportunity records, progressing opportunities through stages, and using opportunity Kanban in Salesforce would help SimplySocial's team of account executives sell better and more efficiently. In your description, include: </a:t>
            </a:r>
            <a:endParaRPr sz="1600" b="1" i="1">
              <a:solidFill>
                <a:srgbClr val="4D4D4D"/>
              </a:solidFill>
              <a:latin typeface="Lato"/>
              <a:ea typeface="Lato"/>
              <a:cs typeface="Lato"/>
              <a:sym typeface="Lato"/>
            </a:endParaRPr>
          </a:p>
        </p:txBody>
      </p:sp>
      <p:pic>
        <p:nvPicPr>
          <p:cNvPr id="223" name="Google Shape;223;p32"/>
          <p:cNvPicPr preferRelativeResize="0"/>
          <p:nvPr/>
        </p:nvPicPr>
        <p:blipFill rotWithShape="1">
          <a:blip r:embed="rId3">
            <a:alphaModFix/>
          </a:blip>
          <a:srcRect l="14507"/>
          <a:stretch/>
        </p:blipFill>
        <p:spPr>
          <a:xfrm>
            <a:off x="-1" y="808725"/>
            <a:ext cx="1816725" cy="520625"/>
          </a:xfrm>
          <a:prstGeom prst="rect">
            <a:avLst/>
          </a:prstGeom>
          <a:noFill/>
          <a:ln>
            <a:noFill/>
          </a:ln>
        </p:spPr>
      </p:pic>
      <p:sp>
        <p:nvSpPr>
          <p:cNvPr id="224" name="Google Shape;224;p32"/>
          <p:cNvSpPr txBox="1"/>
          <p:nvPr/>
        </p:nvSpPr>
        <p:spPr>
          <a:xfrm>
            <a:off x="299450" y="292625"/>
            <a:ext cx="7489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4:</a:t>
            </a:r>
            <a:r>
              <a:rPr lang="en" sz="2400">
                <a:solidFill>
                  <a:srgbClr val="434343"/>
                </a:solidFill>
                <a:latin typeface="Lato Black"/>
                <a:ea typeface="Lato Black"/>
                <a:cs typeface="Lato Black"/>
                <a:sym typeface="Lato Black"/>
              </a:rPr>
              <a:t> Business Case Analysis</a:t>
            </a:r>
            <a:endParaRPr sz="2400">
              <a:solidFill>
                <a:srgbClr val="434343"/>
              </a:solidFill>
              <a:latin typeface="Lato Light"/>
              <a:ea typeface="Lato Light"/>
              <a:cs typeface="Lato Light"/>
              <a:sym typeface="Lato Light"/>
            </a:endParaRPr>
          </a:p>
        </p:txBody>
      </p:sp>
      <p:pic>
        <p:nvPicPr>
          <p:cNvPr id="225" name="Google Shape;225;p32"/>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226" name="Google Shape;226;p32"/>
          <p:cNvSpPr txBox="1"/>
          <p:nvPr/>
        </p:nvSpPr>
        <p:spPr>
          <a:xfrm>
            <a:off x="1457400" y="2790825"/>
            <a:ext cx="6429300" cy="1782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Clr>
                <a:srgbClr val="4D4D4D"/>
              </a:buClr>
              <a:buSzPts val="1400"/>
              <a:buFont typeface="Lato"/>
              <a:buChar char="●"/>
            </a:pPr>
            <a:r>
              <a:rPr lang="en">
                <a:solidFill>
                  <a:srgbClr val="4D4D4D"/>
                </a:solidFill>
                <a:latin typeface="Lato"/>
                <a:ea typeface="Lato"/>
                <a:cs typeface="Lato"/>
                <a:sym typeface="Lato"/>
              </a:rPr>
              <a:t>The overall purpose of opportunity records, opportunity stages, </a:t>
            </a:r>
            <a:br>
              <a:rPr lang="en">
                <a:solidFill>
                  <a:srgbClr val="4D4D4D"/>
                </a:solidFill>
                <a:latin typeface="Lato"/>
                <a:ea typeface="Lato"/>
                <a:cs typeface="Lato"/>
                <a:sym typeface="Lato"/>
              </a:rPr>
            </a:br>
            <a:r>
              <a:rPr lang="en">
                <a:solidFill>
                  <a:srgbClr val="4D4D4D"/>
                </a:solidFill>
                <a:latin typeface="Lato"/>
                <a:ea typeface="Lato"/>
                <a:cs typeface="Lato"/>
                <a:sym typeface="Lato"/>
              </a:rPr>
              <a:t>and opportunity Kanban</a:t>
            </a:r>
            <a:endParaRPr>
              <a:solidFill>
                <a:srgbClr val="4D4D4D"/>
              </a:solidFill>
              <a:latin typeface="Lato"/>
              <a:ea typeface="Lato"/>
              <a:cs typeface="Lato"/>
              <a:sym typeface="Lato"/>
            </a:endParaRPr>
          </a:p>
          <a:p>
            <a:pPr marL="457200" lvl="0" indent="-317500" algn="l" rtl="0">
              <a:lnSpc>
                <a:spcPct val="115000"/>
              </a:lnSpc>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The steps you took to help the AE organize and progress opportunities </a:t>
            </a:r>
            <a:br>
              <a:rPr lang="en">
                <a:solidFill>
                  <a:srgbClr val="4D4D4D"/>
                </a:solidFill>
                <a:latin typeface="Lato"/>
                <a:ea typeface="Lato"/>
                <a:cs typeface="Lato"/>
                <a:sym typeface="Lato"/>
              </a:rPr>
            </a:br>
            <a:r>
              <a:rPr lang="en">
                <a:solidFill>
                  <a:srgbClr val="4D4D4D"/>
                </a:solidFill>
                <a:latin typeface="Lato"/>
                <a:ea typeface="Lato"/>
                <a:cs typeface="Lato"/>
                <a:sym typeface="Lato"/>
              </a:rPr>
              <a:t>through the stages. </a:t>
            </a:r>
            <a:endParaRPr>
              <a:solidFill>
                <a:srgbClr val="4D4D4D"/>
              </a:solidFill>
              <a:latin typeface="Lato"/>
              <a:ea typeface="Lato"/>
              <a:cs typeface="Lato"/>
              <a:sym typeface="Lato"/>
            </a:endParaRPr>
          </a:p>
          <a:p>
            <a:pPr marL="457200" lvl="0" indent="-317500" algn="l" rtl="0">
              <a:lnSpc>
                <a:spcPct val="115000"/>
              </a:lnSpc>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How a company like SimplySocial would benefit from using opportunities </a:t>
            </a:r>
            <a:br>
              <a:rPr lang="en">
                <a:solidFill>
                  <a:srgbClr val="4D4D4D"/>
                </a:solidFill>
                <a:latin typeface="Lato"/>
                <a:ea typeface="Lato"/>
                <a:cs typeface="Lato"/>
                <a:sym typeface="Lato"/>
              </a:rPr>
            </a:br>
            <a:r>
              <a:rPr lang="en">
                <a:solidFill>
                  <a:srgbClr val="4D4D4D"/>
                </a:solidFill>
                <a:latin typeface="Lato"/>
                <a:ea typeface="Lato"/>
                <a:cs typeface="Lato"/>
                <a:sym typeface="Lato"/>
              </a:rPr>
              <a:t>and opportunity stages</a:t>
            </a:r>
            <a:endParaRPr>
              <a:solidFill>
                <a:srgbClr val="4D4D4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3">
            <a:alphaModFix/>
          </a:blip>
          <a:srcRect l="14507"/>
          <a:stretch/>
        </p:blipFill>
        <p:spPr>
          <a:xfrm rot="5400000">
            <a:off x="950850" y="880725"/>
            <a:ext cx="2469018" cy="707550"/>
          </a:xfrm>
          <a:prstGeom prst="rect">
            <a:avLst/>
          </a:prstGeom>
          <a:noFill/>
          <a:ln>
            <a:noFill/>
          </a:ln>
        </p:spPr>
      </p:pic>
      <p:sp>
        <p:nvSpPr>
          <p:cNvPr id="64" name="Google Shape;64;p15"/>
          <p:cNvSpPr txBox="1"/>
          <p:nvPr/>
        </p:nvSpPr>
        <p:spPr>
          <a:xfrm>
            <a:off x="282075" y="0"/>
            <a:ext cx="1614900" cy="1768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rgbClr val="434343"/>
                </a:solidFill>
                <a:latin typeface="Lato"/>
                <a:ea typeface="Lato"/>
                <a:cs typeface="Lato"/>
                <a:sym typeface="Lato"/>
              </a:rPr>
              <a:t>Part A</a:t>
            </a:r>
            <a:endParaRPr sz="2400">
              <a:solidFill>
                <a:srgbClr val="454545"/>
              </a:solidFill>
              <a:latin typeface="Lato"/>
              <a:ea typeface="Lato"/>
              <a:cs typeface="Lato"/>
              <a:sym typeface="Lato"/>
            </a:endParaRPr>
          </a:p>
          <a:p>
            <a:pPr marL="0" lvl="0" indent="0" algn="r" rtl="0">
              <a:spcBef>
                <a:spcPts val="0"/>
              </a:spcBef>
              <a:spcAft>
                <a:spcPts val="0"/>
              </a:spcAft>
              <a:buNone/>
            </a:pPr>
            <a:r>
              <a:rPr lang="en" sz="2400">
                <a:solidFill>
                  <a:srgbClr val="454545"/>
                </a:solidFill>
                <a:latin typeface="Lato"/>
                <a:ea typeface="Lato"/>
                <a:cs typeface="Lato"/>
                <a:sym typeface="Lato"/>
              </a:rPr>
              <a:t>Overview</a:t>
            </a:r>
            <a:endParaRPr sz="2400">
              <a:solidFill>
                <a:srgbClr val="454545"/>
              </a:solidFill>
              <a:latin typeface="Lato"/>
              <a:ea typeface="Lato"/>
              <a:cs typeface="Lato"/>
              <a:sym typeface="Lato"/>
            </a:endParaRPr>
          </a:p>
        </p:txBody>
      </p:sp>
      <p:sp>
        <p:nvSpPr>
          <p:cNvPr id="65" name="Google Shape;65;p15"/>
          <p:cNvSpPr/>
          <p:nvPr/>
        </p:nvSpPr>
        <p:spPr>
          <a:xfrm>
            <a:off x="2794824" y="70789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1</a:t>
            </a:r>
            <a:endParaRPr b="1">
              <a:solidFill>
                <a:srgbClr val="4D4D4D"/>
              </a:solidFill>
              <a:latin typeface="Lato"/>
              <a:ea typeface="Lato"/>
              <a:cs typeface="Lato"/>
              <a:sym typeface="Lato"/>
            </a:endParaRPr>
          </a:p>
        </p:txBody>
      </p:sp>
      <p:sp>
        <p:nvSpPr>
          <p:cNvPr id="66" name="Google Shape;66;p15"/>
          <p:cNvSpPr/>
          <p:nvPr/>
        </p:nvSpPr>
        <p:spPr>
          <a:xfrm>
            <a:off x="2794824" y="143789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2</a:t>
            </a:r>
            <a:endParaRPr b="1">
              <a:solidFill>
                <a:srgbClr val="4D4D4D"/>
              </a:solidFill>
              <a:latin typeface="Lato"/>
              <a:ea typeface="Lato"/>
              <a:cs typeface="Lato"/>
              <a:sym typeface="Lato"/>
            </a:endParaRPr>
          </a:p>
        </p:txBody>
      </p:sp>
      <p:sp>
        <p:nvSpPr>
          <p:cNvPr id="67" name="Google Shape;67;p15"/>
          <p:cNvSpPr txBox="1"/>
          <p:nvPr/>
        </p:nvSpPr>
        <p:spPr>
          <a:xfrm>
            <a:off x="3253525" y="670225"/>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1: </a:t>
            </a:r>
            <a:r>
              <a:rPr lang="en" sz="1800">
                <a:solidFill>
                  <a:srgbClr val="4D4D4D"/>
                </a:solidFill>
                <a:latin typeface="Lato"/>
                <a:ea typeface="Lato"/>
                <a:cs typeface="Lato"/>
                <a:sym typeface="Lato"/>
              </a:rPr>
              <a:t>Update FoodStars.org Opportunity Record</a:t>
            </a:r>
            <a:endParaRPr sz="1800">
              <a:solidFill>
                <a:srgbClr val="4D4D4D"/>
              </a:solidFill>
              <a:latin typeface="Lato"/>
              <a:ea typeface="Lato"/>
              <a:cs typeface="Lato"/>
              <a:sym typeface="Lato"/>
            </a:endParaRPr>
          </a:p>
        </p:txBody>
      </p:sp>
      <p:sp>
        <p:nvSpPr>
          <p:cNvPr id="68" name="Google Shape;68;p15"/>
          <p:cNvSpPr/>
          <p:nvPr/>
        </p:nvSpPr>
        <p:spPr>
          <a:xfrm>
            <a:off x="2794824" y="216789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3</a:t>
            </a:r>
            <a:endParaRPr b="1">
              <a:solidFill>
                <a:srgbClr val="4D4D4D"/>
              </a:solidFill>
              <a:latin typeface="Lato"/>
              <a:ea typeface="Lato"/>
              <a:cs typeface="Lato"/>
              <a:sym typeface="Lato"/>
            </a:endParaRPr>
          </a:p>
        </p:txBody>
      </p:sp>
      <p:sp>
        <p:nvSpPr>
          <p:cNvPr id="69" name="Google Shape;69;p15"/>
          <p:cNvSpPr txBox="1"/>
          <p:nvPr/>
        </p:nvSpPr>
        <p:spPr>
          <a:xfrm>
            <a:off x="3253525" y="1402100"/>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rgbClr val="4D4D4D"/>
                </a:solidFill>
                <a:latin typeface="Lato"/>
                <a:ea typeface="Lato"/>
                <a:cs typeface="Lato"/>
                <a:sym typeface="Lato"/>
              </a:rPr>
              <a:t>Task 2: </a:t>
            </a:r>
            <a:r>
              <a:rPr lang="en" sz="1800">
                <a:solidFill>
                  <a:srgbClr val="4D4D4D"/>
                </a:solidFill>
                <a:latin typeface="Lato"/>
                <a:ea typeface="Lato"/>
                <a:cs typeface="Lato"/>
                <a:sym typeface="Lato"/>
              </a:rPr>
              <a:t>Update Yaloo Search Opportunity Record</a:t>
            </a:r>
            <a:endParaRPr>
              <a:solidFill>
                <a:srgbClr val="4D4D4D"/>
              </a:solidFill>
              <a:latin typeface="Lato"/>
              <a:ea typeface="Lato"/>
              <a:cs typeface="Lato"/>
              <a:sym typeface="Lato"/>
            </a:endParaRPr>
          </a:p>
        </p:txBody>
      </p:sp>
      <p:sp>
        <p:nvSpPr>
          <p:cNvPr id="70" name="Google Shape;70;p15"/>
          <p:cNvSpPr txBox="1"/>
          <p:nvPr/>
        </p:nvSpPr>
        <p:spPr>
          <a:xfrm>
            <a:off x="3253525" y="2143400"/>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3: </a:t>
            </a:r>
            <a:r>
              <a:rPr lang="en" sz="1800">
                <a:solidFill>
                  <a:srgbClr val="4D4D4D"/>
                </a:solidFill>
                <a:latin typeface="Lato"/>
                <a:ea typeface="Lato"/>
                <a:cs typeface="Lato"/>
                <a:sym typeface="Lato"/>
              </a:rPr>
              <a:t>Use Opportunity Kanban</a:t>
            </a:r>
            <a:endParaRPr>
              <a:solidFill>
                <a:srgbClr val="4D4D4D"/>
              </a:solidFill>
              <a:latin typeface="Lato"/>
              <a:ea typeface="Lato"/>
              <a:cs typeface="Lato"/>
              <a:sym typeface="Lato"/>
            </a:endParaRPr>
          </a:p>
        </p:txBody>
      </p:sp>
      <p:sp>
        <p:nvSpPr>
          <p:cNvPr id="71" name="Google Shape;71;p15"/>
          <p:cNvSpPr/>
          <p:nvPr/>
        </p:nvSpPr>
        <p:spPr>
          <a:xfrm>
            <a:off x="2794824" y="290919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4</a:t>
            </a:r>
            <a:endParaRPr b="1">
              <a:solidFill>
                <a:srgbClr val="4D4D4D"/>
              </a:solidFill>
              <a:latin typeface="Lato"/>
              <a:ea typeface="Lato"/>
              <a:cs typeface="Lato"/>
              <a:sym typeface="Lato"/>
            </a:endParaRPr>
          </a:p>
        </p:txBody>
      </p:sp>
      <p:sp>
        <p:nvSpPr>
          <p:cNvPr id="72" name="Google Shape;72;p15"/>
          <p:cNvSpPr txBox="1"/>
          <p:nvPr/>
        </p:nvSpPr>
        <p:spPr>
          <a:xfrm>
            <a:off x="3253525" y="2884700"/>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4:</a:t>
            </a:r>
            <a:r>
              <a:rPr lang="en" sz="1800">
                <a:solidFill>
                  <a:srgbClr val="4D4D4D"/>
                </a:solidFill>
                <a:latin typeface="Lato"/>
                <a:ea typeface="Lato"/>
                <a:cs typeface="Lato"/>
                <a:sym typeface="Lato"/>
              </a:rPr>
              <a:t> Perform</a:t>
            </a:r>
            <a:r>
              <a:rPr lang="en" sz="1800">
                <a:solidFill>
                  <a:srgbClr val="4D4D4D"/>
                </a:solidFill>
                <a:latin typeface="Lato Light"/>
                <a:ea typeface="Lato Light"/>
                <a:cs typeface="Lato Light"/>
                <a:sym typeface="Lato Light"/>
              </a:rPr>
              <a:t> </a:t>
            </a:r>
            <a:r>
              <a:rPr lang="en" sz="1800">
                <a:solidFill>
                  <a:srgbClr val="4D4D4D"/>
                </a:solidFill>
                <a:latin typeface="Lato"/>
                <a:ea typeface="Lato"/>
                <a:cs typeface="Lato"/>
                <a:sym typeface="Lato"/>
              </a:rPr>
              <a:t>a</a:t>
            </a:r>
            <a:r>
              <a:rPr lang="en" sz="1800" b="1">
                <a:solidFill>
                  <a:srgbClr val="4D4D4D"/>
                </a:solidFill>
                <a:latin typeface="Lato"/>
                <a:ea typeface="Lato"/>
                <a:cs typeface="Lato"/>
                <a:sym typeface="Lato"/>
              </a:rPr>
              <a:t> </a:t>
            </a:r>
            <a:r>
              <a:rPr lang="en" sz="1800">
                <a:solidFill>
                  <a:srgbClr val="4D4D4D"/>
                </a:solidFill>
                <a:latin typeface="Lato"/>
                <a:ea typeface="Lato"/>
                <a:cs typeface="Lato"/>
                <a:sym typeface="Lato"/>
              </a:rPr>
              <a:t>Business Case Analysis</a:t>
            </a:r>
            <a:endParaRPr>
              <a:solidFill>
                <a:srgbClr val="4D4D4D"/>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3"/>
          <p:cNvPicPr preferRelativeResize="0"/>
          <p:nvPr/>
        </p:nvPicPr>
        <p:blipFill rotWithShape="1">
          <a:blip r:embed="rId3">
            <a:alphaModFix/>
          </a:blip>
          <a:srcRect l="14507"/>
          <a:stretch/>
        </p:blipFill>
        <p:spPr>
          <a:xfrm>
            <a:off x="-1" y="808725"/>
            <a:ext cx="1816725" cy="520625"/>
          </a:xfrm>
          <a:prstGeom prst="rect">
            <a:avLst/>
          </a:prstGeom>
          <a:noFill/>
          <a:ln>
            <a:noFill/>
          </a:ln>
        </p:spPr>
      </p:pic>
      <p:sp>
        <p:nvSpPr>
          <p:cNvPr id="232" name="Google Shape;232;p33"/>
          <p:cNvSpPr txBox="1"/>
          <p:nvPr/>
        </p:nvSpPr>
        <p:spPr>
          <a:xfrm>
            <a:off x="299450" y="292625"/>
            <a:ext cx="7489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4:</a:t>
            </a:r>
            <a:r>
              <a:rPr lang="en" sz="2400">
                <a:solidFill>
                  <a:srgbClr val="434343"/>
                </a:solidFill>
                <a:latin typeface="Lato Black"/>
                <a:ea typeface="Lato Black"/>
                <a:cs typeface="Lato Black"/>
                <a:sym typeface="Lato Black"/>
              </a:rPr>
              <a:t> Business Case Analysis</a:t>
            </a:r>
            <a:endParaRPr sz="2400">
              <a:solidFill>
                <a:srgbClr val="434343"/>
              </a:solidFill>
              <a:latin typeface="Lato Light"/>
              <a:ea typeface="Lato Light"/>
              <a:cs typeface="Lato Light"/>
              <a:sym typeface="Lato Light"/>
            </a:endParaRPr>
          </a:p>
        </p:txBody>
      </p:sp>
      <p:pic>
        <p:nvPicPr>
          <p:cNvPr id="233" name="Google Shape;233;p33"/>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234" name="Google Shape;234;p33"/>
          <p:cNvSpPr txBox="1"/>
          <p:nvPr/>
        </p:nvSpPr>
        <p:spPr>
          <a:xfrm>
            <a:off x="75627" y="1441573"/>
            <a:ext cx="9068373" cy="3409302"/>
          </a:xfrm>
          <a:prstGeom prst="rect">
            <a:avLst/>
          </a:prstGeom>
          <a:solidFill>
            <a:srgbClr val="E8F5FC"/>
          </a:solidFill>
          <a:ln w="28575" cap="flat" cmpd="sng">
            <a:solidFill>
              <a:srgbClr val="1996DA"/>
            </a:solidFill>
            <a:prstDash val="solid"/>
            <a:round/>
            <a:headEnd type="none" w="sm" len="sm"/>
            <a:tailEnd type="none" w="sm" len="sm"/>
          </a:ln>
        </p:spPr>
        <p:txBody>
          <a:bodyPr spcFirstLastPara="1" wrap="square" lIns="91425" tIns="91425" rIns="91425" bIns="91425" anchor="t" anchorCtr="0">
            <a:noAutofit/>
          </a:bodyPr>
          <a:lstStyle/>
          <a:p>
            <a:pPr marL="262890" marR="91440" lvl="0" indent="-171450">
              <a:lnSpc>
                <a:spcPct val="150000"/>
              </a:lnSpc>
              <a:buFont typeface="Arial" panose="020B0604020202020204" pitchFamily="34" charset="0"/>
              <a:buChar char="•"/>
            </a:pPr>
            <a:r>
              <a:rPr lang="en-IN" sz="1600" b="1" i="1" dirty="0">
                <a:solidFill>
                  <a:srgbClr val="4D4D4D"/>
                </a:solidFill>
                <a:latin typeface="Times New Roman" panose="02020603050405020304" pitchFamily="18" charset="0"/>
                <a:ea typeface="Lato"/>
                <a:cs typeface="Times New Roman" panose="02020603050405020304" pitchFamily="18" charset="0"/>
                <a:sym typeface="Lato"/>
              </a:rPr>
              <a:t>Generally, opportunity management is handled by Account Executives(AEs) with the help of salesforce tools AEs can do their work effectively to close the deals with opportunity.</a:t>
            </a:r>
          </a:p>
          <a:p>
            <a:pPr marL="262890" marR="91440" lvl="0" indent="-171450">
              <a:lnSpc>
                <a:spcPct val="150000"/>
              </a:lnSpc>
              <a:buFont typeface="Arial" panose="020B0604020202020204" pitchFamily="34" charset="0"/>
              <a:buChar char="•"/>
            </a:pPr>
            <a:r>
              <a:rPr lang="en-IN" sz="1600" b="1" i="1" dirty="0">
                <a:solidFill>
                  <a:srgbClr val="4D4D4D"/>
                </a:solidFill>
                <a:latin typeface="Times New Roman" panose="02020603050405020304" pitchFamily="18" charset="0"/>
                <a:ea typeface="Lato"/>
                <a:cs typeface="Times New Roman" panose="02020603050405020304" pitchFamily="18" charset="0"/>
                <a:sym typeface="Lato"/>
              </a:rPr>
              <a:t>In opportunity there are Many stages handled in MQL , such that here also stages occur like Need analysis, Value proposition, Identify decision maker, Perception analysis, Proposal/price quote, Negotiation, Closed won and Closed lost.</a:t>
            </a:r>
          </a:p>
          <a:p>
            <a:pPr marL="262890" marR="91440" lvl="0" indent="-171450">
              <a:lnSpc>
                <a:spcPct val="150000"/>
              </a:lnSpc>
              <a:buFont typeface="Arial" panose="020B0604020202020204" pitchFamily="34" charset="0"/>
              <a:buChar char="•"/>
            </a:pPr>
            <a:r>
              <a:rPr lang="en-IN" sz="1600" b="1" i="1" dirty="0">
                <a:solidFill>
                  <a:srgbClr val="4D4D4D"/>
                </a:solidFill>
                <a:latin typeface="Times New Roman" panose="02020603050405020304" pitchFamily="18" charset="0"/>
                <a:ea typeface="Lato"/>
                <a:cs typeface="Times New Roman" panose="02020603050405020304" pitchFamily="18" charset="0"/>
                <a:sym typeface="Lato"/>
              </a:rPr>
              <a:t>Based on the prospect interest AEs can manage the stages for opportunity based on the criteria .</a:t>
            </a:r>
          </a:p>
          <a:p>
            <a:pPr marL="262890" marR="91440" lvl="0" indent="-171450">
              <a:lnSpc>
                <a:spcPct val="150000"/>
              </a:lnSpc>
              <a:buFont typeface="Arial" panose="020B0604020202020204" pitchFamily="34" charset="0"/>
              <a:buChar char="•"/>
            </a:pPr>
            <a:r>
              <a:rPr lang="en-IN" sz="1600" b="1" i="1" dirty="0">
                <a:solidFill>
                  <a:srgbClr val="4D4D4D"/>
                </a:solidFill>
                <a:latin typeface="Times New Roman" panose="02020603050405020304" pitchFamily="18" charset="0"/>
                <a:ea typeface="Lato"/>
                <a:cs typeface="Times New Roman" panose="02020603050405020304" pitchFamily="18" charset="0"/>
                <a:sym typeface="Lato"/>
              </a:rPr>
              <a:t>Kanban view can help the AEs to see all the stages in an visible manner.</a:t>
            </a:r>
            <a:endParaRPr sz="1600" b="1" i="1" dirty="0">
              <a:solidFill>
                <a:srgbClr val="4D4D4D"/>
              </a:solidFill>
              <a:latin typeface="Times New Roman" panose="02020603050405020304" pitchFamily="18" charset="0"/>
              <a:ea typeface="Lato"/>
              <a:cs typeface="Times New Roman" panose="02020603050405020304" pitchFamily="18" charset="0"/>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4"/>
          <p:cNvSpPr txBox="1"/>
          <p:nvPr/>
        </p:nvSpPr>
        <p:spPr>
          <a:xfrm>
            <a:off x="485838" y="887775"/>
            <a:ext cx="8172300" cy="578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 sz="3000" b="1">
                <a:solidFill>
                  <a:srgbClr val="000099"/>
                </a:solidFill>
                <a:latin typeface="Lato"/>
                <a:ea typeface="Lato"/>
                <a:cs typeface="Lato"/>
                <a:sym typeface="Lato"/>
              </a:rPr>
              <a:t>You have reached the end of </a:t>
            </a:r>
            <a:r>
              <a:rPr lang="en" sz="3000" b="1">
                <a:solidFill>
                  <a:srgbClr val="FF4C4C"/>
                </a:solidFill>
                <a:latin typeface="Lato"/>
                <a:ea typeface="Lato"/>
                <a:cs typeface="Lato"/>
                <a:sym typeface="Lato"/>
              </a:rPr>
              <a:t>Part A!</a:t>
            </a:r>
            <a:endParaRPr sz="3000">
              <a:solidFill>
                <a:srgbClr val="FF4C4C"/>
              </a:solidFill>
              <a:latin typeface="Lato Black"/>
              <a:ea typeface="Lato Black"/>
              <a:cs typeface="Lato Black"/>
              <a:sym typeface="Lato Black"/>
            </a:endParaRPr>
          </a:p>
        </p:txBody>
      </p:sp>
      <p:pic>
        <p:nvPicPr>
          <p:cNvPr id="240" name="Google Shape;240;p34"/>
          <p:cNvPicPr preferRelativeResize="0"/>
          <p:nvPr/>
        </p:nvPicPr>
        <p:blipFill>
          <a:blip r:embed="rId3">
            <a:alphaModFix/>
          </a:blip>
          <a:stretch>
            <a:fillRect/>
          </a:stretch>
        </p:blipFill>
        <p:spPr>
          <a:xfrm>
            <a:off x="3744750" y="1600950"/>
            <a:ext cx="1654500" cy="1654500"/>
          </a:xfrm>
          <a:prstGeom prst="rect">
            <a:avLst/>
          </a:prstGeom>
          <a:noFill/>
          <a:ln>
            <a:noFill/>
          </a:ln>
        </p:spPr>
      </p:pic>
      <p:sp>
        <p:nvSpPr>
          <p:cNvPr id="241" name="Google Shape;241;p34"/>
          <p:cNvSpPr txBox="1"/>
          <p:nvPr/>
        </p:nvSpPr>
        <p:spPr>
          <a:xfrm>
            <a:off x="1371600" y="3529250"/>
            <a:ext cx="6515100" cy="1132200"/>
          </a:xfrm>
          <a:prstGeom prst="rect">
            <a:avLst/>
          </a:prstGeom>
          <a:solidFill>
            <a:srgbClr val="FFF7E9"/>
          </a:solidFill>
          <a:ln w="28575" cap="flat" cmpd="sng">
            <a:solidFill>
              <a:srgbClr val="FFC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800" b="1" i="1">
                <a:solidFill>
                  <a:srgbClr val="4D4D4D"/>
                </a:solidFill>
                <a:latin typeface="Lato"/>
                <a:ea typeface="Lato"/>
                <a:cs typeface="Lato"/>
                <a:sym typeface="Lato"/>
              </a:rPr>
              <a:t>Make sure your screenshots are embedded in the appropriate slides before moving on. Note that you will complete</a:t>
            </a:r>
            <a:r>
              <a:rPr lang="en" sz="1800" b="1">
                <a:solidFill>
                  <a:srgbClr val="4D4D4D"/>
                </a:solidFill>
                <a:latin typeface="Lato"/>
                <a:ea typeface="Lato"/>
                <a:cs typeface="Lato"/>
                <a:sym typeface="Lato"/>
              </a:rPr>
              <a:t> </a:t>
            </a:r>
            <a:r>
              <a:rPr lang="en" sz="1800" b="1" i="1">
                <a:solidFill>
                  <a:srgbClr val="4D4D4D"/>
                </a:solidFill>
                <a:latin typeface="Lato"/>
                <a:ea typeface="Lato"/>
                <a:cs typeface="Lato"/>
                <a:sym typeface="Lato"/>
              </a:rPr>
              <a:t>Part B of this Independent Project at the end of Week 4. </a:t>
            </a:r>
            <a:endParaRPr i="1">
              <a:solidFill>
                <a:srgbClr val="4D4D4D"/>
              </a:solidFill>
              <a:latin typeface="Lato Black"/>
              <a:ea typeface="Lato Black"/>
              <a:cs typeface="Lato Black"/>
              <a:sym typeface="Lato Black"/>
            </a:endParaRPr>
          </a:p>
          <a:p>
            <a:pPr marL="0" lvl="0" indent="0" algn="ctr" rtl="0">
              <a:lnSpc>
                <a:spcPct val="115000"/>
              </a:lnSpc>
              <a:spcBef>
                <a:spcPts val="0"/>
              </a:spcBef>
              <a:spcAft>
                <a:spcPts val="0"/>
              </a:spcAft>
              <a:buClr>
                <a:schemeClr val="dk1"/>
              </a:buClr>
              <a:buSzPts val="1100"/>
              <a:buFont typeface="Arial"/>
              <a:buNone/>
            </a:pPr>
            <a:endParaRPr sz="1800" b="1">
              <a:solidFill>
                <a:srgbClr val="4D4D4D"/>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35"/>
          <p:cNvPicPr preferRelativeResize="0"/>
          <p:nvPr/>
        </p:nvPicPr>
        <p:blipFill rotWithShape="1">
          <a:blip r:embed="rId3">
            <a:alphaModFix/>
          </a:blip>
          <a:srcRect l="14507"/>
          <a:stretch/>
        </p:blipFill>
        <p:spPr>
          <a:xfrm rot="5400000">
            <a:off x="950850" y="880725"/>
            <a:ext cx="2469018" cy="707550"/>
          </a:xfrm>
          <a:prstGeom prst="rect">
            <a:avLst/>
          </a:prstGeom>
          <a:noFill/>
          <a:ln>
            <a:noFill/>
          </a:ln>
        </p:spPr>
      </p:pic>
      <p:sp>
        <p:nvSpPr>
          <p:cNvPr id="247" name="Google Shape;247;p35"/>
          <p:cNvSpPr txBox="1"/>
          <p:nvPr/>
        </p:nvSpPr>
        <p:spPr>
          <a:xfrm>
            <a:off x="282075" y="0"/>
            <a:ext cx="1614900" cy="1768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rgbClr val="434343"/>
                </a:solidFill>
                <a:latin typeface="Lato"/>
                <a:ea typeface="Lato"/>
                <a:cs typeface="Lato"/>
                <a:sym typeface="Lato"/>
              </a:rPr>
              <a:t>Part B</a:t>
            </a:r>
            <a:endParaRPr sz="2400">
              <a:solidFill>
                <a:srgbClr val="454545"/>
              </a:solidFill>
              <a:latin typeface="Lato"/>
              <a:ea typeface="Lato"/>
              <a:cs typeface="Lato"/>
              <a:sym typeface="Lato"/>
            </a:endParaRPr>
          </a:p>
          <a:p>
            <a:pPr marL="0" lvl="0" indent="0" algn="r" rtl="0">
              <a:spcBef>
                <a:spcPts val="0"/>
              </a:spcBef>
              <a:spcAft>
                <a:spcPts val="0"/>
              </a:spcAft>
              <a:buNone/>
            </a:pPr>
            <a:r>
              <a:rPr lang="en" sz="2400">
                <a:solidFill>
                  <a:srgbClr val="454545"/>
                </a:solidFill>
                <a:latin typeface="Lato"/>
                <a:ea typeface="Lato"/>
                <a:cs typeface="Lato"/>
                <a:sym typeface="Lato"/>
              </a:rPr>
              <a:t>Overview</a:t>
            </a:r>
            <a:endParaRPr sz="2400">
              <a:solidFill>
                <a:srgbClr val="454545"/>
              </a:solidFill>
              <a:latin typeface="Lato"/>
              <a:ea typeface="Lato"/>
              <a:cs typeface="Lato"/>
              <a:sym typeface="Lato"/>
            </a:endParaRPr>
          </a:p>
        </p:txBody>
      </p:sp>
      <p:sp>
        <p:nvSpPr>
          <p:cNvPr id="248" name="Google Shape;248;p35"/>
          <p:cNvSpPr/>
          <p:nvPr/>
        </p:nvSpPr>
        <p:spPr>
          <a:xfrm>
            <a:off x="2794824" y="42944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1</a:t>
            </a:r>
            <a:endParaRPr b="1">
              <a:solidFill>
                <a:srgbClr val="4D4D4D"/>
              </a:solidFill>
              <a:latin typeface="Lato"/>
              <a:ea typeface="Lato"/>
              <a:cs typeface="Lato"/>
              <a:sym typeface="Lato"/>
            </a:endParaRPr>
          </a:p>
        </p:txBody>
      </p:sp>
      <p:sp>
        <p:nvSpPr>
          <p:cNvPr id="249" name="Google Shape;249;p35"/>
          <p:cNvSpPr/>
          <p:nvPr/>
        </p:nvSpPr>
        <p:spPr>
          <a:xfrm>
            <a:off x="2794824" y="100704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2</a:t>
            </a:r>
            <a:endParaRPr b="1">
              <a:solidFill>
                <a:srgbClr val="4D4D4D"/>
              </a:solidFill>
              <a:latin typeface="Lato"/>
              <a:ea typeface="Lato"/>
              <a:cs typeface="Lato"/>
              <a:sym typeface="Lato"/>
            </a:endParaRPr>
          </a:p>
        </p:txBody>
      </p:sp>
      <p:sp>
        <p:nvSpPr>
          <p:cNvPr id="250" name="Google Shape;250;p35"/>
          <p:cNvSpPr txBox="1"/>
          <p:nvPr/>
        </p:nvSpPr>
        <p:spPr>
          <a:xfrm>
            <a:off x="3253525" y="391775"/>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1: </a:t>
            </a:r>
            <a:r>
              <a:rPr lang="en" sz="1800">
                <a:solidFill>
                  <a:srgbClr val="4D4D4D"/>
                </a:solidFill>
                <a:latin typeface="Lato"/>
                <a:ea typeface="Lato"/>
                <a:cs typeface="Lato"/>
                <a:sym typeface="Lato"/>
              </a:rPr>
              <a:t>Create Products</a:t>
            </a:r>
            <a:endParaRPr>
              <a:solidFill>
                <a:srgbClr val="4D4D4D"/>
              </a:solidFill>
              <a:latin typeface="Lato"/>
              <a:ea typeface="Lato"/>
              <a:cs typeface="Lato"/>
              <a:sym typeface="Lato"/>
            </a:endParaRPr>
          </a:p>
        </p:txBody>
      </p:sp>
      <p:sp>
        <p:nvSpPr>
          <p:cNvPr id="251" name="Google Shape;251;p35"/>
          <p:cNvSpPr txBox="1"/>
          <p:nvPr/>
        </p:nvSpPr>
        <p:spPr>
          <a:xfrm>
            <a:off x="3253525" y="976913"/>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2: </a:t>
            </a:r>
            <a:r>
              <a:rPr lang="en" sz="1800">
                <a:solidFill>
                  <a:srgbClr val="4D4D4D"/>
                </a:solidFill>
                <a:latin typeface="Lato"/>
                <a:ea typeface="Lato"/>
                <a:cs typeface="Lato"/>
                <a:sym typeface="Lato"/>
              </a:rPr>
              <a:t>Create Standard Price Books </a:t>
            </a:r>
            <a:r>
              <a:rPr lang="en" sz="1800" b="1">
                <a:solidFill>
                  <a:srgbClr val="4D4D4D"/>
                </a:solidFill>
                <a:latin typeface="Lato"/>
                <a:ea typeface="Lato"/>
                <a:cs typeface="Lato"/>
                <a:sym typeface="Lato"/>
              </a:rPr>
              <a:t> </a:t>
            </a:r>
            <a:endParaRPr>
              <a:solidFill>
                <a:srgbClr val="4D4D4D"/>
              </a:solidFill>
              <a:latin typeface="Lato Black"/>
              <a:ea typeface="Lato Black"/>
              <a:cs typeface="Lato Black"/>
              <a:sym typeface="Lato Black"/>
            </a:endParaRPr>
          </a:p>
        </p:txBody>
      </p:sp>
      <p:sp>
        <p:nvSpPr>
          <p:cNvPr id="252" name="Google Shape;252;p35"/>
          <p:cNvSpPr/>
          <p:nvPr/>
        </p:nvSpPr>
        <p:spPr>
          <a:xfrm>
            <a:off x="2794824" y="158464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3</a:t>
            </a:r>
            <a:endParaRPr b="1">
              <a:solidFill>
                <a:srgbClr val="4D4D4D"/>
              </a:solidFill>
              <a:latin typeface="Lato"/>
              <a:ea typeface="Lato"/>
              <a:cs typeface="Lato"/>
              <a:sym typeface="Lato"/>
            </a:endParaRPr>
          </a:p>
        </p:txBody>
      </p:sp>
      <p:sp>
        <p:nvSpPr>
          <p:cNvPr id="253" name="Google Shape;253;p35"/>
          <p:cNvSpPr/>
          <p:nvPr/>
        </p:nvSpPr>
        <p:spPr>
          <a:xfrm>
            <a:off x="2794824" y="216224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4</a:t>
            </a:r>
            <a:endParaRPr b="1">
              <a:solidFill>
                <a:srgbClr val="4D4D4D"/>
              </a:solidFill>
              <a:latin typeface="Lato"/>
              <a:ea typeface="Lato"/>
              <a:cs typeface="Lato"/>
              <a:sym typeface="Lato"/>
            </a:endParaRPr>
          </a:p>
        </p:txBody>
      </p:sp>
      <p:sp>
        <p:nvSpPr>
          <p:cNvPr id="254" name="Google Shape;254;p35"/>
          <p:cNvSpPr txBox="1"/>
          <p:nvPr/>
        </p:nvSpPr>
        <p:spPr>
          <a:xfrm>
            <a:off x="3253525" y="1562050"/>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rgbClr val="4D4D4D"/>
                </a:solidFill>
                <a:latin typeface="Lato"/>
                <a:ea typeface="Lato"/>
                <a:cs typeface="Lato"/>
                <a:sym typeface="Lato"/>
              </a:rPr>
              <a:t>Task 3: </a:t>
            </a:r>
            <a:r>
              <a:rPr lang="en" sz="1800">
                <a:solidFill>
                  <a:srgbClr val="4D4D4D"/>
                </a:solidFill>
                <a:latin typeface="Lato"/>
                <a:ea typeface="Lato"/>
                <a:cs typeface="Lato"/>
                <a:sym typeface="Lato"/>
              </a:rPr>
              <a:t>Create Custom Price Books</a:t>
            </a:r>
            <a:endParaRPr>
              <a:solidFill>
                <a:srgbClr val="4D4D4D"/>
              </a:solidFill>
              <a:latin typeface="Lato"/>
              <a:ea typeface="Lato"/>
              <a:cs typeface="Lato"/>
              <a:sym typeface="Lato"/>
            </a:endParaRPr>
          </a:p>
        </p:txBody>
      </p:sp>
      <p:sp>
        <p:nvSpPr>
          <p:cNvPr id="255" name="Google Shape;255;p35"/>
          <p:cNvSpPr txBox="1"/>
          <p:nvPr/>
        </p:nvSpPr>
        <p:spPr>
          <a:xfrm>
            <a:off x="3253525" y="2150950"/>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4: </a:t>
            </a:r>
            <a:r>
              <a:rPr lang="en" sz="1800">
                <a:solidFill>
                  <a:srgbClr val="4D4D4D"/>
                </a:solidFill>
                <a:latin typeface="Lato"/>
                <a:ea typeface="Lato"/>
                <a:cs typeface="Lato"/>
                <a:sym typeface="Lato"/>
              </a:rPr>
              <a:t>Associate Price Books With Opportunities</a:t>
            </a:r>
            <a:endParaRPr>
              <a:solidFill>
                <a:srgbClr val="4D4D4D"/>
              </a:solidFill>
              <a:latin typeface="Lato"/>
              <a:ea typeface="Lato"/>
              <a:cs typeface="Lato"/>
              <a:sym typeface="Lato"/>
            </a:endParaRPr>
          </a:p>
        </p:txBody>
      </p:sp>
      <p:sp>
        <p:nvSpPr>
          <p:cNvPr id="256" name="Google Shape;256;p35"/>
          <p:cNvSpPr/>
          <p:nvPr/>
        </p:nvSpPr>
        <p:spPr>
          <a:xfrm>
            <a:off x="2794824" y="2739815"/>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5</a:t>
            </a:r>
            <a:endParaRPr b="1">
              <a:solidFill>
                <a:srgbClr val="4D4D4D"/>
              </a:solidFill>
              <a:latin typeface="Lato"/>
              <a:ea typeface="Lato"/>
              <a:cs typeface="Lato"/>
              <a:sym typeface="Lato"/>
            </a:endParaRPr>
          </a:p>
        </p:txBody>
      </p:sp>
      <p:sp>
        <p:nvSpPr>
          <p:cNvPr id="257" name="Google Shape;257;p35"/>
          <p:cNvSpPr/>
          <p:nvPr/>
        </p:nvSpPr>
        <p:spPr>
          <a:xfrm>
            <a:off x="2794824" y="3317415"/>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6</a:t>
            </a:r>
            <a:endParaRPr b="1">
              <a:solidFill>
                <a:srgbClr val="4D4D4D"/>
              </a:solidFill>
              <a:latin typeface="Lato"/>
              <a:ea typeface="Lato"/>
              <a:cs typeface="Lato"/>
              <a:sym typeface="Lato"/>
            </a:endParaRPr>
          </a:p>
        </p:txBody>
      </p:sp>
      <p:sp>
        <p:nvSpPr>
          <p:cNvPr id="258" name="Google Shape;258;p35"/>
          <p:cNvSpPr txBox="1"/>
          <p:nvPr/>
        </p:nvSpPr>
        <p:spPr>
          <a:xfrm>
            <a:off x="3253525" y="2702150"/>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5: </a:t>
            </a:r>
            <a:r>
              <a:rPr lang="en" sz="1800">
                <a:solidFill>
                  <a:srgbClr val="4D4D4D"/>
                </a:solidFill>
                <a:latin typeface="Lato"/>
                <a:ea typeface="Lato"/>
                <a:cs typeface="Lato"/>
                <a:sym typeface="Lato"/>
              </a:rPr>
              <a:t>Create Quotes</a:t>
            </a:r>
            <a:endParaRPr>
              <a:solidFill>
                <a:srgbClr val="4D4D4D"/>
              </a:solidFill>
              <a:latin typeface="Lato"/>
              <a:ea typeface="Lato"/>
              <a:cs typeface="Lato"/>
              <a:sym typeface="Lato"/>
            </a:endParaRPr>
          </a:p>
        </p:txBody>
      </p:sp>
      <p:sp>
        <p:nvSpPr>
          <p:cNvPr id="259" name="Google Shape;259;p35"/>
          <p:cNvSpPr txBox="1"/>
          <p:nvPr/>
        </p:nvSpPr>
        <p:spPr>
          <a:xfrm>
            <a:off x="3253525" y="3287288"/>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6: </a:t>
            </a:r>
            <a:r>
              <a:rPr lang="en" sz="1800">
                <a:solidFill>
                  <a:srgbClr val="4D4D4D"/>
                </a:solidFill>
                <a:latin typeface="Lato"/>
                <a:ea typeface="Lato"/>
                <a:cs typeface="Lato"/>
                <a:sym typeface="Lato"/>
              </a:rPr>
              <a:t>Send Quotes </a:t>
            </a:r>
            <a:endParaRPr>
              <a:solidFill>
                <a:srgbClr val="4D4D4D"/>
              </a:solidFill>
              <a:latin typeface="Lato"/>
              <a:ea typeface="Lato"/>
              <a:cs typeface="Lato"/>
              <a:sym typeface="Lato"/>
            </a:endParaRPr>
          </a:p>
        </p:txBody>
      </p:sp>
      <p:sp>
        <p:nvSpPr>
          <p:cNvPr id="260" name="Google Shape;260;p35"/>
          <p:cNvSpPr/>
          <p:nvPr/>
        </p:nvSpPr>
        <p:spPr>
          <a:xfrm>
            <a:off x="2794824" y="3895015"/>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7</a:t>
            </a:r>
            <a:endParaRPr b="1">
              <a:solidFill>
                <a:srgbClr val="4D4D4D"/>
              </a:solidFill>
              <a:latin typeface="Lato"/>
              <a:ea typeface="Lato"/>
              <a:cs typeface="Lato"/>
              <a:sym typeface="Lato"/>
            </a:endParaRPr>
          </a:p>
        </p:txBody>
      </p:sp>
      <p:sp>
        <p:nvSpPr>
          <p:cNvPr id="261" name="Google Shape;261;p35"/>
          <p:cNvSpPr/>
          <p:nvPr/>
        </p:nvSpPr>
        <p:spPr>
          <a:xfrm>
            <a:off x="2794824" y="4472615"/>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8</a:t>
            </a:r>
            <a:endParaRPr b="1">
              <a:solidFill>
                <a:srgbClr val="4D4D4D"/>
              </a:solidFill>
              <a:latin typeface="Lato"/>
              <a:ea typeface="Lato"/>
              <a:cs typeface="Lato"/>
              <a:sym typeface="Lato"/>
            </a:endParaRPr>
          </a:p>
        </p:txBody>
      </p:sp>
      <p:sp>
        <p:nvSpPr>
          <p:cNvPr id="262" name="Google Shape;262;p35"/>
          <p:cNvSpPr txBox="1"/>
          <p:nvPr/>
        </p:nvSpPr>
        <p:spPr>
          <a:xfrm>
            <a:off x="3253525" y="3872425"/>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rgbClr val="4D4D4D"/>
                </a:solidFill>
                <a:latin typeface="Lato"/>
                <a:ea typeface="Lato"/>
                <a:cs typeface="Lato"/>
                <a:sym typeface="Lato"/>
              </a:rPr>
              <a:t>Task 7: </a:t>
            </a:r>
            <a:r>
              <a:rPr lang="en" sz="1800">
                <a:solidFill>
                  <a:srgbClr val="4D4D4D"/>
                </a:solidFill>
                <a:latin typeface="Lato"/>
                <a:ea typeface="Lato"/>
                <a:cs typeface="Lato"/>
                <a:sym typeface="Lato"/>
              </a:rPr>
              <a:t>Close the Deal</a:t>
            </a:r>
            <a:endParaRPr>
              <a:solidFill>
                <a:srgbClr val="4D4D4D"/>
              </a:solidFill>
              <a:latin typeface="Lato"/>
              <a:ea typeface="Lato"/>
              <a:cs typeface="Lato"/>
              <a:sym typeface="Lato"/>
            </a:endParaRPr>
          </a:p>
        </p:txBody>
      </p:sp>
      <p:sp>
        <p:nvSpPr>
          <p:cNvPr id="263" name="Google Shape;263;p35"/>
          <p:cNvSpPr txBox="1"/>
          <p:nvPr/>
        </p:nvSpPr>
        <p:spPr>
          <a:xfrm>
            <a:off x="3253525" y="4461325"/>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8: </a:t>
            </a:r>
            <a:r>
              <a:rPr lang="en" sz="1800">
                <a:solidFill>
                  <a:srgbClr val="4D4D4D"/>
                </a:solidFill>
                <a:latin typeface="Lato"/>
                <a:ea typeface="Lato"/>
                <a:cs typeface="Lato"/>
                <a:sym typeface="Lato"/>
              </a:rPr>
              <a:t>Create Contracts</a:t>
            </a:r>
            <a:endParaRPr>
              <a:solidFill>
                <a:srgbClr val="4D4D4D"/>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6"/>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269" name="Google Shape;269;p36"/>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270" name="Google Shape;270;p36"/>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1:</a:t>
            </a:r>
            <a:r>
              <a:rPr lang="en" sz="2400">
                <a:solidFill>
                  <a:srgbClr val="434343"/>
                </a:solidFill>
                <a:latin typeface="Lato Black"/>
                <a:ea typeface="Lato Black"/>
                <a:cs typeface="Lato Black"/>
                <a:sym typeface="Lato Black"/>
              </a:rPr>
              <a:t> Create Products</a:t>
            </a:r>
            <a:endParaRPr sz="2400">
              <a:solidFill>
                <a:srgbClr val="434343"/>
              </a:solidFill>
              <a:latin typeface="Lato Light"/>
              <a:ea typeface="Lato Light"/>
              <a:cs typeface="Lato Light"/>
              <a:sym typeface="Lato Light"/>
            </a:endParaRPr>
          </a:p>
        </p:txBody>
      </p:sp>
      <p:sp>
        <p:nvSpPr>
          <p:cNvPr id="271" name="Google Shape;271;p36"/>
          <p:cNvSpPr txBox="1"/>
          <p:nvPr/>
        </p:nvSpPr>
        <p:spPr>
          <a:xfrm>
            <a:off x="1371600" y="1792025"/>
            <a:ext cx="6515100" cy="28674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1600200" anchor="ctr" anchorCtr="0">
            <a:noAutofit/>
          </a:bodyPr>
          <a:lstStyle/>
          <a:p>
            <a:pPr marL="91440" marR="91440" lvl="0" indent="0" algn="l" rtl="0">
              <a:spcBef>
                <a:spcPts val="0"/>
              </a:spcBef>
              <a:spcAft>
                <a:spcPts val="0"/>
              </a:spcAft>
              <a:buNone/>
            </a:pPr>
            <a:r>
              <a:rPr lang="en" sz="1600" b="1" i="1" dirty="0">
                <a:solidFill>
                  <a:srgbClr val="4D4D4D"/>
                </a:solidFill>
                <a:latin typeface="Lato"/>
                <a:ea typeface="Lato"/>
                <a:cs typeface="Lato"/>
                <a:sym typeface="Lato"/>
              </a:rPr>
              <a:t>Insert screenshots for each of the new products you create. Make sure that you screenshot the product record page showing the name of the product as well as all the product details according to the specifications in the instructions.</a:t>
            </a:r>
            <a:endParaRPr sz="1600" b="1" i="1" dirty="0">
              <a:solidFill>
                <a:srgbClr val="4D4D4D"/>
              </a:solidFill>
              <a:latin typeface="Lato"/>
              <a:ea typeface="Lato"/>
              <a:cs typeface="Lato"/>
              <a:sym typeface="Lato"/>
            </a:endParaRPr>
          </a:p>
        </p:txBody>
      </p:sp>
      <p:sp>
        <p:nvSpPr>
          <p:cNvPr id="272" name="Google Shape;272;p36"/>
          <p:cNvSpPr txBox="1"/>
          <p:nvPr/>
        </p:nvSpPr>
        <p:spPr>
          <a:xfrm>
            <a:off x="1466850" y="3009475"/>
            <a:ext cx="8120400" cy="13164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b="1">
                <a:solidFill>
                  <a:srgbClr val="4D4D4D"/>
                </a:solidFill>
                <a:latin typeface="Lato"/>
                <a:ea typeface="Lato"/>
                <a:cs typeface="Lato"/>
                <a:sym typeface="Lato"/>
              </a:rPr>
              <a:t>Step 1:</a:t>
            </a:r>
            <a:r>
              <a:rPr lang="en">
                <a:solidFill>
                  <a:srgbClr val="4D4D4D"/>
                </a:solidFill>
                <a:latin typeface="Lato"/>
                <a:ea typeface="Lato"/>
                <a:cs typeface="Lato"/>
                <a:sym typeface="Lato"/>
              </a:rPr>
              <a:t> Product record page for the </a:t>
            </a:r>
            <a:r>
              <a:rPr lang="en" b="1">
                <a:solidFill>
                  <a:srgbClr val="4D4D4D"/>
                </a:solidFill>
                <a:latin typeface="Lato"/>
                <a:ea typeface="Lato"/>
                <a:cs typeface="Lato"/>
                <a:sym typeface="Lato"/>
              </a:rPr>
              <a:t>single license subscription </a:t>
            </a:r>
            <a:r>
              <a:rPr lang="en">
                <a:solidFill>
                  <a:srgbClr val="4D4D4D"/>
                </a:solidFill>
                <a:latin typeface="Lato"/>
                <a:ea typeface="Lato"/>
                <a:cs typeface="Lato"/>
                <a:sym typeface="Lato"/>
              </a:rPr>
              <a:t>product</a:t>
            </a:r>
            <a:endParaRPr>
              <a:solidFill>
                <a:srgbClr val="4D4D4D"/>
              </a:solidFill>
              <a:latin typeface="Lato"/>
              <a:ea typeface="Lato"/>
              <a:cs typeface="Lato"/>
              <a:sym typeface="Lato"/>
            </a:endParaRPr>
          </a:p>
          <a:p>
            <a:pPr marL="457200" lvl="0" indent="0" algn="l" rtl="0">
              <a:lnSpc>
                <a:spcPct val="115000"/>
              </a:lnSpc>
              <a:spcBef>
                <a:spcPts val="0"/>
              </a:spcBef>
              <a:spcAft>
                <a:spcPts val="0"/>
              </a:spcAft>
              <a:buNone/>
            </a:pPr>
            <a:r>
              <a:rPr lang="en" b="1">
                <a:solidFill>
                  <a:srgbClr val="4D4D4D"/>
                </a:solidFill>
                <a:latin typeface="Lato"/>
                <a:ea typeface="Lato"/>
                <a:cs typeface="Lato"/>
                <a:sym typeface="Lato"/>
              </a:rPr>
              <a:t>Step 2:</a:t>
            </a:r>
            <a:r>
              <a:rPr lang="en">
                <a:solidFill>
                  <a:srgbClr val="4D4D4D"/>
                </a:solidFill>
                <a:latin typeface="Lato"/>
                <a:ea typeface="Lato"/>
                <a:cs typeface="Lato"/>
                <a:sym typeface="Lato"/>
              </a:rPr>
              <a:t> Product record page for the </a:t>
            </a:r>
            <a:r>
              <a:rPr lang="en" b="1">
                <a:solidFill>
                  <a:srgbClr val="4D4D4D"/>
                </a:solidFill>
                <a:latin typeface="Lato"/>
                <a:ea typeface="Lato"/>
                <a:cs typeface="Lato"/>
                <a:sym typeface="Lato"/>
              </a:rPr>
              <a:t>subscription package </a:t>
            </a:r>
            <a:r>
              <a:rPr lang="en">
                <a:solidFill>
                  <a:srgbClr val="4D4D4D"/>
                </a:solidFill>
                <a:latin typeface="Lato"/>
                <a:ea typeface="Lato"/>
                <a:cs typeface="Lato"/>
                <a:sym typeface="Lato"/>
              </a:rPr>
              <a:t>product</a:t>
            </a:r>
            <a:endParaRPr>
              <a:solidFill>
                <a:srgbClr val="4D4D4D"/>
              </a:solidFill>
              <a:latin typeface="Lato"/>
              <a:ea typeface="Lato"/>
              <a:cs typeface="Lato"/>
              <a:sym typeface="Lato"/>
            </a:endParaRPr>
          </a:p>
          <a:p>
            <a:pPr marL="457200" lvl="0" indent="0" algn="l" rtl="0">
              <a:lnSpc>
                <a:spcPct val="115000"/>
              </a:lnSpc>
              <a:spcBef>
                <a:spcPts val="0"/>
              </a:spcBef>
              <a:spcAft>
                <a:spcPts val="0"/>
              </a:spcAft>
              <a:buNone/>
            </a:pPr>
            <a:r>
              <a:rPr lang="en" b="1">
                <a:solidFill>
                  <a:srgbClr val="4D4D4D"/>
                </a:solidFill>
                <a:latin typeface="Lato"/>
                <a:ea typeface="Lato"/>
                <a:cs typeface="Lato"/>
                <a:sym typeface="Lato"/>
              </a:rPr>
              <a:t>Step 3:</a:t>
            </a:r>
            <a:r>
              <a:rPr lang="en">
                <a:solidFill>
                  <a:srgbClr val="4D4D4D"/>
                </a:solidFill>
                <a:latin typeface="Lato"/>
                <a:ea typeface="Lato"/>
                <a:cs typeface="Lato"/>
                <a:sym typeface="Lato"/>
              </a:rPr>
              <a:t> Product record page for the </a:t>
            </a:r>
            <a:r>
              <a:rPr lang="en" b="1">
                <a:solidFill>
                  <a:srgbClr val="4D4D4D"/>
                </a:solidFill>
                <a:latin typeface="Lato"/>
                <a:ea typeface="Lato"/>
                <a:cs typeface="Lato"/>
                <a:sym typeface="Lato"/>
              </a:rPr>
              <a:t>subscription package plus </a:t>
            </a:r>
            <a:r>
              <a:rPr lang="en">
                <a:solidFill>
                  <a:srgbClr val="4D4D4D"/>
                </a:solidFill>
                <a:latin typeface="Lato"/>
                <a:ea typeface="Lato"/>
                <a:cs typeface="Lato"/>
                <a:sym typeface="Lato"/>
              </a:rPr>
              <a:t>product</a:t>
            </a:r>
            <a:endParaRPr>
              <a:solidFill>
                <a:srgbClr val="4D4D4D"/>
              </a:solidFill>
              <a:latin typeface="Lato"/>
              <a:ea typeface="Lato"/>
              <a:cs typeface="Lato"/>
              <a:sym typeface="Lato"/>
            </a:endParaRPr>
          </a:p>
          <a:p>
            <a:pPr marL="457200" lvl="0" indent="0" algn="l" rtl="0">
              <a:lnSpc>
                <a:spcPct val="115000"/>
              </a:lnSpc>
              <a:spcBef>
                <a:spcPts val="0"/>
              </a:spcBef>
              <a:spcAft>
                <a:spcPts val="0"/>
              </a:spcAft>
              <a:buNone/>
            </a:pPr>
            <a:r>
              <a:rPr lang="en" b="1">
                <a:solidFill>
                  <a:srgbClr val="4D4D4D"/>
                </a:solidFill>
                <a:latin typeface="Lato"/>
                <a:ea typeface="Lato"/>
                <a:cs typeface="Lato"/>
                <a:sym typeface="Lato"/>
              </a:rPr>
              <a:t>Step 4:</a:t>
            </a:r>
            <a:r>
              <a:rPr lang="en">
                <a:solidFill>
                  <a:srgbClr val="4D4D4D"/>
                </a:solidFill>
                <a:latin typeface="Lato"/>
                <a:ea typeface="Lato"/>
                <a:cs typeface="Lato"/>
                <a:sym typeface="Lato"/>
              </a:rPr>
              <a:t> Product record page for the </a:t>
            </a:r>
            <a:r>
              <a:rPr lang="en" b="1">
                <a:solidFill>
                  <a:srgbClr val="4D4D4D"/>
                </a:solidFill>
                <a:latin typeface="Lato"/>
                <a:ea typeface="Lato"/>
                <a:cs typeface="Lato"/>
                <a:sym typeface="Lato"/>
              </a:rPr>
              <a:t>extra user license </a:t>
            </a:r>
            <a:r>
              <a:rPr lang="en">
                <a:solidFill>
                  <a:srgbClr val="4D4D4D"/>
                </a:solidFill>
                <a:latin typeface="Lato"/>
                <a:ea typeface="Lato"/>
                <a:cs typeface="Lato"/>
                <a:sym typeface="Lato"/>
              </a:rPr>
              <a:t>product</a:t>
            </a:r>
            <a:endParaRPr>
              <a:solidFill>
                <a:srgbClr val="4D4D4D"/>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7"/>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278" name="Google Shape;278;p37"/>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280" name="Google Shape;280;p37"/>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Lato Light"/>
              <a:ea typeface="Lato Light"/>
              <a:cs typeface="Lato Light"/>
              <a:sym typeface="Lato Light"/>
            </a:endParaRPr>
          </a:p>
        </p:txBody>
      </p:sp>
      <p:sp>
        <p:nvSpPr>
          <p:cNvPr id="281" name="Google Shape;281;p37"/>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1:</a:t>
            </a:r>
            <a:r>
              <a:rPr lang="en" sz="2400">
                <a:solidFill>
                  <a:srgbClr val="434343"/>
                </a:solidFill>
                <a:latin typeface="Lato Black"/>
                <a:ea typeface="Lato Black"/>
                <a:cs typeface="Lato Black"/>
                <a:sym typeface="Lato Black"/>
              </a:rPr>
              <a:t> Create Products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54570CFD-BF85-E2CD-6112-28A6667344B7}"/>
              </a:ext>
            </a:extLst>
          </p:cNvPr>
          <p:cNvPicPr>
            <a:picLocks noChangeAspect="1"/>
          </p:cNvPicPr>
          <p:nvPr/>
        </p:nvPicPr>
        <p:blipFill>
          <a:blip r:embed="rId5"/>
          <a:stretch>
            <a:fillRect/>
          </a:stretch>
        </p:blipFill>
        <p:spPr>
          <a:xfrm>
            <a:off x="-1" y="1266520"/>
            <a:ext cx="9144000" cy="35254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38"/>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287" name="Google Shape;287;p38"/>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289" name="Google Shape;289;p38"/>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Lato Light"/>
              <a:ea typeface="Lato Light"/>
              <a:cs typeface="Lato Light"/>
              <a:sym typeface="Lato Light"/>
            </a:endParaRPr>
          </a:p>
        </p:txBody>
      </p:sp>
      <p:sp>
        <p:nvSpPr>
          <p:cNvPr id="290" name="Google Shape;290;p38"/>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1:</a:t>
            </a:r>
            <a:r>
              <a:rPr lang="en" sz="2400">
                <a:solidFill>
                  <a:srgbClr val="434343"/>
                </a:solidFill>
                <a:latin typeface="Lato Black"/>
                <a:ea typeface="Lato Black"/>
                <a:cs typeface="Lato Black"/>
                <a:sym typeface="Lato Black"/>
              </a:rPr>
              <a:t> Create Products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7605307C-D740-3F48-9DEB-C4111EAF44FF}"/>
              </a:ext>
            </a:extLst>
          </p:cNvPr>
          <p:cNvPicPr>
            <a:picLocks noChangeAspect="1"/>
          </p:cNvPicPr>
          <p:nvPr/>
        </p:nvPicPr>
        <p:blipFill>
          <a:blip r:embed="rId5"/>
          <a:stretch>
            <a:fillRect/>
          </a:stretch>
        </p:blipFill>
        <p:spPr>
          <a:xfrm>
            <a:off x="-1" y="1245271"/>
            <a:ext cx="9144000" cy="33679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39"/>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296" name="Google Shape;296;p39"/>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298" name="Google Shape;298;p39"/>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Lato Light"/>
              <a:ea typeface="Lato Light"/>
              <a:cs typeface="Lato Light"/>
              <a:sym typeface="Lato Light"/>
            </a:endParaRPr>
          </a:p>
        </p:txBody>
      </p:sp>
      <p:sp>
        <p:nvSpPr>
          <p:cNvPr id="299" name="Google Shape;299;p39"/>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1:</a:t>
            </a:r>
            <a:r>
              <a:rPr lang="en" sz="2400">
                <a:solidFill>
                  <a:srgbClr val="434343"/>
                </a:solidFill>
                <a:latin typeface="Lato Black"/>
                <a:ea typeface="Lato Black"/>
                <a:cs typeface="Lato Black"/>
                <a:sym typeface="Lato Black"/>
              </a:rPr>
              <a:t> Create Products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133BE858-2886-6C10-8385-18C3DED19AB8}"/>
              </a:ext>
            </a:extLst>
          </p:cNvPr>
          <p:cNvPicPr>
            <a:picLocks noChangeAspect="1"/>
          </p:cNvPicPr>
          <p:nvPr/>
        </p:nvPicPr>
        <p:blipFill>
          <a:blip r:embed="rId5"/>
          <a:stretch>
            <a:fillRect/>
          </a:stretch>
        </p:blipFill>
        <p:spPr>
          <a:xfrm>
            <a:off x="0" y="1381425"/>
            <a:ext cx="9144000" cy="334182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0"/>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305" name="Google Shape;305;p40"/>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307" name="Google Shape;307;p40"/>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Lato Light"/>
              <a:ea typeface="Lato Light"/>
              <a:cs typeface="Lato Light"/>
              <a:sym typeface="Lato Light"/>
            </a:endParaRPr>
          </a:p>
        </p:txBody>
      </p:sp>
      <p:sp>
        <p:nvSpPr>
          <p:cNvPr id="308" name="Google Shape;308;p40"/>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1:</a:t>
            </a:r>
            <a:r>
              <a:rPr lang="en" sz="2400">
                <a:solidFill>
                  <a:srgbClr val="434343"/>
                </a:solidFill>
                <a:latin typeface="Lato Black"/>
                <a:ea typeface="Lato Black"/>
                <a:cs typeface="Lato Black"/>
                <a:sym typeface="Lato Black"/>
              </a:rPr>
              <a:t> Create Products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71EEDEF6-092F-3B11-5529-BDE658ABE0F2}"/>
              </a:ext>
            </a:extLst>
          </p:cNvPr>
          <p:cNvPicPr>
            <a:picLocks noChangeAspect="1"/>
          </p:cNvPicPr>
          <p:nvPr/>
        </p:nvPicPr>
        <p:blipFill>
          <a:blip r:embed="rId5"/>
          <a:stretch>
            <a:fillRect/>
          </a:stretch>
        </p:blipFill>
        <p:spPr>
          <a:xfrm>
            <a:off x="0" y="1381425"/>
            <a:ext cx="9144000" cy="330057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41"/>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314" name="Google Shape;314;p41"/>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315" name="Google Shape;315;p41"/>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Create Standard Price Books</a:t>
            </a:r>
            <a:endParaRPr sz="2400">
              <a:solidFill>
                <a:srgbClr val="434343"/>
              </a:solidFill>
              <a:latin typeface="Lato Light"/>
              <a:ea typeface="Lato Light"/>
              <a:cs typeface="Lato Light"/>
              <a:sym typeface="Lato Light"/>
            </a:endParaRPr>
          </a:p>
        </p:txBody>
      </p:sp>
      <p:sp>
        <p:nvSpPr>
          <p:cNvPr id="316" name="Google Shape;316;p41"/>
          <p:cNvSpPr txBox="1"/>
          <p:nvPr/>
        </p:nvSpPr>
        <p:spPr>
          <a:xfrm>
            <a:off x="1371600" y="1792025"/>
            <a:ext cx="6515100" cy="28674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1600200" anchor="ctr" anchorCtr="0">
            <a:noAutofit/>
          </a:bodyPr>
          <a:lstStyle/>
          <a:p>
            <a:pPr marL="91440" marR="91440" lvl="0" indent="0" algn="l" rtl="0">
              <a:spcBef>
                <a:spcPts val="0"/>
              </a:spcBef>
              <a:spcAft>
                <a:spcPts val="0"/>
              </a:spcAft>
              <a:buNone/>
            </a:pPr>
            <a:r>
              <a:rPr lang="en" sz="1600" b="1" i="1">
                <a:solidFill>
                  <a:srgbClr val="4D4D4D"/>
                </a:solidFill>
                <a:latin typeface="Lato"/>
                <a:ea typeface="Lato"/>
                <a:cs typeface="Lato"/>
                <a:sym typeface="Lato"/>
              </a:rPr>
              <a:t>Insert screenshots showing the standard price book entry, or list price, you’ve added for each of the products you created. Make sure your screenshot shows the name of the product as well as the standard price book and list price entry.</a:t>
            </a:r>
            <a:endParaRPr sz="1600" b="1" i="1">
              <a:solidFill>
                <a:srgbClr val="4D4D4D"/>
              </a:solidFill>
              <a:latin typeface="Lato"/>
              <a:ea typeface="Lato"/>
              <a:cs typeface="Lato"/>
              <a:sym typeface="Lato"/>
            </a:endParaRPr>
          </a:p>
        </p:txBody>
      </p:sp>
      <p:sp>
        <p:nvSpPr>
          <p:cNvPr id="317" name="Google Shape;317;p41"/>
          <p:cNvSpPr txBox="1"/>
          <p:nvPr/>
        </p:nvSpPr>
        <p:spPr>
          <a:xfrm>
            <a:off x="1471600" y="3019325"/>
            <a:ext cx="6515100" cy="16401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1:</a:t>
            </a:r>
            <a:r>
              <a:rPr lang="en">
                <a:solidFill>
                  <a:srgbClr val="4D4D4D"/>
                </a:solidFill>
                <a:latin typeface="Lato"/>
                <a:ea typeface="Lato"/>
                <a:cs typeface="Lato"/>
                <a:sym typeface="Lato"/>
              </a:rPr>
              <a:t> Standard price book for the </a:t>
            </a:r>
            <a:r>
              <a:rPr lang="en" b="1">
                <a:solidFill>
                  <a:srgbClr val="4D4D4D"/>
                </a:solidFill>
                <a:latin typeface="Lato"/>
                <a:ea typeface="Lato"/>
                <a:cs typeface="Lato"/>
                <a:sym typeface="Lato"/>
              </a:rPr>
              <a:t>single license subscription </a:t>
            </a:r>
            <a:r>
              <a:rPr lang="en">
                <a:solidFill>
                  <a:srgbClr val="4D4D4D"/>
                </a:solidFill>
                <a:latin typeface="Lato"/>
                <a:ea typeface="Lato"/>
                <a:cs typeface="Lato"/>
                <a:sym typeface="Lato"/>
              </a:rPr>
              <a:t>product</a:t>
            </a:r>
            <a:endParaRPr>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2: </a:t>
            </a:r>
            <a:r>
              <a:rPr lang="en">
                <a:solidFill>
                  <a:srgbClr val="4D4D4D"/>
                </a:solidFill>
                <a:latin typeface="Lato"/>
                <a:ea typeface="Lato"/>
                <a:cs typeface="Lato"/>
                <a:sym typeface="Lato"/>
              </a:rPr>
              <a:t>Standard price book for the </a:t>
            </a:r>
            <a:r>
              <a:rPr lang="en" b="1">
                <a:solidFill>
                  <a:srgbClr val="4D4D4D"/>
                </a:solidFill>
                <a:latin typeface="Lato"/>
                <a:ea typeface="Lato"/>
                <a:cs typeface="Lato"/>
                <a:sym typeface="Lato"/>
              </a:rPr>
              <a:t>subscription package </a:t>
            </a:r>
            <a:r>
              <a:rPr lang="en">
                <a:solidFill>
                  <a:srgbClr val="4D4D4D"/>
                </a:solidFill>
                <a:latin typeface="Lato"/>
                <a:ea typeface="Lato"/>
                <a:cs typeface="Lato"/>
                <a:sym typeface="Lato"/>
              </a:rPr>
              <a:t>product</a:t>
            </a:r>
            <a:endParaRPr>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3:</a:t>
            </a:r>
            <a:r>
              <a:rPr lang="en">
                <a:solidFill>
                  <a:srgbClr val="4D4D4D"/>
                </a:solidFill>
                <a:latin typeface="Lato"/>
                <a:ea typeface="Lato"/>
                <a:cs typeface="Lato"/>
                <a:sym typeface="Lato"/>
              </a:rPr>
              <a:t> Standard price book for the </a:t>
            </a:r>
            <a:r>
              <a:rPr lang="en" b="1">
                <a:solidFill>
                  <a:srgbClr val="4D4D4D"/>
                </a:solidFill>
                <a:latin typeface="Lato"/>
                <a:ea typeface="Lato"/>
                <a:cs typeface="Lato"/>
                <a:sym typeface="Lato"/>
              </a:rPr>
              <a:t>subscription package plus </a:t>
            </a:r>
            <a:r>
              <a:rPr lang="en">
                <a:solidFill>
                  <a:srgbClr val="4D4D4D"/>
                </a:solidFill>
                <a:latin typeface="Lato"/>
                <a:ea typeface="Lato"/>
                <a:cs typeface="Lato"/>
                <a:sym typeface="Lato"/>
              </a:rPr>
              <a:t>product</a:t>
            </a:r>
            <a:endParaRPr>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4: </a:t>
            </a:r>
            <a:r>
              <a:rPr lang="en">
                <a:solidFill>
                  <a:srgbClr val="4D4D4D"/>
                </a:solidFill>
                <a:latin typeface="Lato"/>
                <a:ea typeface="Lato"/>
                <a:cs typeface="Lato"/>
                <a:sym typeface="Lato"/>
              </a:rPr>
              <a:t>Standard price book for the </a:t>
            </a:r>
            <a:r>
              <a:rPr lang="en" b="1">
                <a:solidFill>
                  <a:srgbClr val="4D4D4D"/>
                </a:solidFill>
                <a:latin typeface="Lato"/>
                <a:ea typeface="Lato"/>
                <a:cs typeface="Lato"/>
                <a:sym typeface="Lato"/>
              </a:rPr>
              <a:t>extra user license </a:t>
            </a:r>
            <a:r>
              <a:rPr lang="en">
                <a:solidFill>
                  <a:srgbClr val="4D4D4D"/>
                </a:solidFill>
                <a:latin typeface="Lato"/>
                <a:ea typeface="Lato"/>
                <a:cs typeface="Lato"/>
                <a:sym typeface="Lato"/>
              </a:rPr>
              <a:t>product</a:t>
            </a:r>
            <a:endParaRPr>
              <a:solidFill>
                <a:srgbClr val="4D4D4D"/>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42"/>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323" name="Google Shape;323;p42"/>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325" name="Google Shape;325;p42"/>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Lato Light"/>
              <a:ea typeface="Lato Light"/>
              <a:cs typeface="Lato Light"/>
              <a:sym typeface="Lato Light"/>
            </a:endParaRPr>
          </a:p>
        </p:txBody>
      </p:sp>
      <p:sp>
        <p:nvSpPr>
          <p:cNvPr id="326" name="Google Shape;326;p42"/>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Create Standard Price Books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2A2FC4F2-6796-3022-FE01-B37FA0061592}"/>
              </a:ext>
            </a:extLst>
          </p:cNvPr>
          <p:cNvPicPr>
            <a:picLocks noChangeAspect="1"/>
          </p:cNvPicPr>
          <p:nvPr/>
        </p:nvPicPr>
        <p:blipFill>
          <a:blip r:embed="rId5"/>
          <a:stretch>
            <a:fillRect/>
          </a:stretch>
        </p:blipFill>
        <p:spPr>
          <a:xfrm>
            <a:off x="-1" y="1253140"/>
            <a:ext cx="9144000" cy="321573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p:nvPr/>
        </p:nvSpPr>
        <p:spPr>
          <a:xfrm>
            <a:off x="1371600" y="1792025"/>
            <a:ext cx="6515100" cy="28677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2084825" anchor="ctr" anchorCtr="0">
            <a:noAutofit/>
          </a:bodyPr>
          <a:lstStyle/>
          <a:p>
            <a:pPr marL="91440" lvl="0" indent="0" algn="l" rtl="0">
              <a:spcBef>
                <a:spcPts val="0"/>
              </a:spcBef>
              <a:spcAft>
                <a:spcPts val="0"/>
              </a:spcAft>
              <a:buNone/>
            </a:pPr>
            <a:endParaRPr sz="1600" b="1" i="1">
              <a:solidFill>
                <a:srgbClr val="434343"/>
              </a:solidFill>
              <a:latin typeface="Lato"/>
              <a:ea typeface="Lato"/>
              <a:cs typeface="Lato"/>
              <a:sym typeface="Lato"/>
            </a:endParaRPr>
          </a:p>
          <a:p>
            <a:pPr marL="91440" lvl="0" indent="0" algn="l" rtl="0">
              <a:spcBef>
                <a:spcPts val="0"/>
              </a:spcBef>
              <a:spcAft>
                <a:spcPts val="0"/>
              </a:spcAft>
              <a:buNone/>
            </a:pPr>
            <a:endParaRPr sz="1600" b="1" i="1">
              <a:solidFill>
                <a:srgbClr val="434343"/>
              </a:solidFill>
              <a:latin typeface="Lato"/>
              <a:ea typeface="Lato"/>
              <a:cs typeface="Lato"/>
              <a:sym typeface="Lato"/>
            </a:endParaRPr>
          </a:p>
          <a:p>
            <a:pPr marL="91440" lvl="0" indent="0" algn="l" rtl="0">
              <a:spcBef>
                <a:spcPts val="0"/>
              </a:spcBef>
              <a:spcAft>
                <a:spcPts val="0"/>
              </a:spcAft>
              <a:buNone/>
            </a:pPr>
            <a:r>
              <a:rPr lang="en" sz="1600" b="1" i="1">
                <a:solidFill>
                  <a:srgbClr val="434343"/>
                </a:solidFill>
                <a:latin typeface="Lato"/>
                <a:ea typeface="Lato"/>
                <a:cs typeface="Lato"/>
                <a:sym typeface="Lato"/>
              </a:rPr>
              <a:t>Insert screenshots for each of these steps on the following slides to show the updates to the FoodStars.org opportunity record</a:t>
            </a:r>
            <a:r>
              <a:rPr lang="en" sz="1600" i="1">
                <a:solidFill>
                  <a:srgbClr val="434343"/>
                </a:solidFill>
                <a:latin typeface="Lato"/>
                <a:ea typeface="Lato"/>
                <a:cs typeface="Lato"/>
                <a:sym typeface="Lato"/>
              </a:rPr>
              <a:t>.</a:t>
            </a:r>
            <a:endParaRPr sz="1200" i="1">
              <a:solidFill>
                <a:srgbClr val="4D4D4D"/>
              </a:solidFill>
              <a:latin typeface="Lato"/>
              <a:ea typeface="Lato"/>
              <a:cs typeface="Lato"/>
              <a:sym typeface="Lato"/>
            </a:endParaRPr>
          </a:p>
          <a:p>
            <a:pPr marL="914400" lvl="1" indent="-304800" algn="l" rtl="0">
              <a:lnSpc>
                <a:spcPct val="115000"/>
              </a:lnSpc>
              <a:spcBef>
                <a:spcPts val="0"/>
              </a:spcBef>
              <a:spcAft>
                <a:spcPts val="0"/>
              </a:spcAft>
              <a:buClr>
                <a:srgbClr val="4D4D4D"/>
              </a:buClr>
              <a:buSzPts val="1200"/>
              <a:buFont typeface="Lato"/>
              <a:buChar char="○"/>
            </a:pPr>
            <a:r>
              <a:rPr lang="en" sz="1200" i="1">
                <a:solidFill>
                  <a:srgbClr val="4D4D4D"/>
                </a:solidFill>
                <a:latin typeface="Lato"/>
                <a:ea typeface="Lato"/>
                <a:cs typeface="Lato"/>
                <a:sym typeface="Lato"/>
              </a:rPr>
              <a:t>Make sure you can see the title of the opportunity in your screenshot</a:t>
            </a:r>
            <a:endParaRPr b="1">
              <a:solidFill>
                <a:srgbClr val="4D4D4D"/>
              </a:solidFill>
              <a:latin typeface="Lato"/>
              <a:ea typeface="Lato"/>
              <a:cs typeface="Lato"/>
              <a:sym typeface="Lato"/>
            </a:endParaRPr>
          </a:p>
          <a:p>
            <a:pPr marL="91440" lvl="0" indent="0" algn="l" rtl="0">
              <a:spcBef>
                <a:spcPts val="0"/>
              </a:spcBef>
              <a:spcAft>
                <a:spcPts val="0"/>
              </a:spcAft>
              <a:buNone/>
            </a:pPr>
            <a:endParaRPr sz="1600">
              <a:solidFill>
                <a:srgbClr val="434343"/>
              </a:solidFill>
              <a:latin typeface="Lato"/>
              <a:ea typeface="Lato"/>
              <a:cs typeface="Lato"/>
              <a:sym typeface="Lato"/>
            </a:endParaRPr>
          </a:p>
        </p:txBody>
      </p:sp>
      <p:pic>
        <p:nvPicPr>
          <p:cNvPr id="78" name="Google Shape;78;p16"/>
          <p:cNvPicPr preferRelativeResize="0"/>
          <p:nvPr/>
        </p:nvPicPr>
        <p:blipFill rotWithShape="1">
          <a:blip r:embed="rId3">
            <a:alphaModFix/>
          </a:blip>
          <a:srcRect l="14507"/>
          <a:stretch/>
        </p:blipFill>
        <p:spPr>
          <a:xfrm>
            <a:off x="-1" y="808725"/>
            <a:ext cx="1816725" cy="520625"/>
          </a:xfrm>
          <a:prstGeom prst="rect">
            <a:avLst/>
          </a:prstGeom>
          <a:noFill/>
          <a:ln>
            <a:noFill/>
          </a:ln>
        </p:spPr>
      </p:pic>
      <p:sp>
        <p:nvSpPr>
          <p:cNvPr id="79" name="Google Shape;79;p16"/>
          <p:cNvSpPr txBox="1"/>
          <p:nvPr/>
        </p:nvSpPr>
        <p:spPr>
          <a:xfrm>
            <a:off x="299450" y="292625"/>
            <a:ext cx="222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1:</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pic>
        <p:nvPicPr>
          <p:cNvPr id="80" name="Google Shape;80;p16"/>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81" name="Google Shape;81;p16"/>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FoodStars.Org Opportunity Record</a:t>
            </a:r>
            <a:endParaRPr sz="2400">
              <a:solidFill>
                <a:srgbClr val="434343"/>
              </a:solidFill>
              <a:latin typeface="Lato Light"/>
              <a:ea typeface="Lato Light"/>
              <a:cs typeface="Lato Light"/>
              <a:sym typeface="Lato Light"/>
            </a:endParaRPr>
          </a:p>
        </p:txBody>
      </p:sp>
      <p:sp>
        <p:nvSpPr>
          <p:cNvPr id="82" name="Google Shape;82;p16"/>
          <p:cNvSpPr txBox="1"/>
          <p:nvPr/>
        </p:nvSpPr>
        <p:spPr>
          <a:xfrm>
            <a:off x="1453200" y="2505075"/>
            <a:ext cx="6433500" cy="20877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b="1">
              <a:solidFill>
                <a:srgbClr val="4D4D4D"/>
              </a:solidFill>
              <a:latin typeface="Lato"/>
              <a:ea typeface="Lato"/>
              <a:cs typeface="Lato"/>
              <a:sym typeface="Lato"/>
            </a:endParaRPr>
          </a:p>
          <a:p>
            <a:pPr marL="457200" lvl="0" indent="0" algn="l" rtl="0">
              <a:lnSpc>
                <a:spcPct val="115000"/>
              </a:lnSpc>
              <a:spcBef>
                <a:spcPts val="0"/>
              </a:spcBef>
              <a:spcAft>
                <a:spcPts val="0"/>
              </a:spcAft>
              <a:buNone/>
            </a:pPr>
            <a:r>
              <a:rPr lang="en" b="1">
                <a:solidFill>
                  <a:srgbClr val="4D4D4D"/>
                </a:solidFill>
                <a:latin typeface="Lato"/>
                <a:ea typeface="Lato"/>
                <a:cs typeface="Lato"/>
                <a:sym typeface="Lato"/>
              </a:rPr>
              <a:t>Step 1:</a:t>
            </a:r>
            <a:r>
              <a:rPr lang="en">
                <a:solidFill>
                  <a:srgbClr val="4D4D4D"/>
                </a:solidFill>
                <a:latin typeface="Lato"/>
                <a:ea typeface="Lato"/>
                <a:cs typeface="Lato"/>
                <a:sym typeface="Lato"/>
              </a:rPr>
              <a:t> Past activities showing the call logged with Martha</a:t>
            </a:r>
            <a:endParaRPr>
              <a:solidFill>
                <a:srgbClr val="4D4D4D"/>
              </a:solidFill>
              <a:latin typeface="Lato"/>
              <a:ea typeface="Lato"/>
              <a:cs typeface="Lato"/>
              <a:sym typeface="Lato"/>
            </a:endParaRPr>
          </a:p>
          <a:p>
            <a:pPr marL="457200" lvl="0" indent="0" algn="l" rtl="0">
              <a:lnSpc>
                <a:spcPct val="115000"/>
              </a:lnSpc>
              <a:spcBef>
                <a:spcPts val="0"/>
              </a:spcBef>
              <a:spcAft>
                <a:spcPts val="0"/>
              </a:spcAft>
              <a:buNone/>
            </a:pPr>
            <a:r>
              <a:rPr lang="en" b="1">
                <a:solidFill>
                  <a:srgbClr val="4D4D4D"/>
                </a:solidFill>
                <a:latin typeface="Lato"/>
                <a:ea typeface="Lato"/>
                <a:cs typeface="Lato"/>
                <a:sym typeface="Lato"/>
              </a:rPr>
              <a:t>Step 2:</a:t>
            </a:r>
            <a:r>
              <a:rPr lang="en">
                <a:solidFill>
                  <a:srgbClr val="4D4D4D"/>
                </a:solidFill>
                <a:latin typeface="Lato"/>
                <a:ea typeface="Lato"/>
                <a:cs typeface="Lato"/>
                <a:sym typeface="Lato"/>
              </a:rPr>
              <a:t> Contact roles section showing Jessie Patel has been added</a:t>
            </a:r>
            <a:endParaRPr>
              <a:solidFill>
                <a:srgbClr val="4D4D4D"/>
              </a:solidFill>
              <a:latin typeface="Lato"/>
              <a:ea typeface="Lato"/>
              <a:cs typeface="Lato"/>
              <a:sym typeface="Lato"/>
            </a:endParaRPr>
          </a:p>
          <a:p>
            <a:pPr marL="457200" lvl="0" indent="0" algn="l" rtl="0">
              <a:lnSpc>
                <a:spcPct val="115000"/>
              </a:lnSpc>
              <a:spcBef>
                <a:spcPts val="0"/>
              </a:spcBef>
              <a:spcAft>
                <a:spcPts val="0"/>
              </a:spcAft>
              <a:buNone/>
            </a:pPr>
            <a:r>
              <a:rPr lang="en" b="1">
                <a:solidFill>
                  <a:srgbClr val="4D4D4D"/>
                </a:solidFill>
                <a:latin typeface="Lato"/>
                <a:ea typeface="Lato"/>
                <a:cs typeface="Lato"/>
                <a:sym typeface="Lato"/>
              </a:rPr>
              <a:t>Step 3:</a:t>
            </a:r>
            <a:r>
              <a:rPr lang="en">
                <a:solidFill>
                  <a:srgbClr val="4D4D4D"/>
                </a:solidFill>
                <a:latin typeface="Lato"/>
                <a:ea typeface="Lato"/>
                <a:cs typeface="Lato"/>
                <a:sym typeface="Lato"/>
              </a:rPr>
              <a:t> Notes section showing you added a note about licenses</a:t>
            </a:r>
            <a:endParaRPr>
              <a:solidFill>
                <a:srgbClr val="4D4D4D"/>
              </a:solidFill>
              <a:latin typeface="Lato"/>
              <a:ea typeface="Lato"/>
              <a:cs typeface="Lato"/>
              <a:sym typeface="Lato"/>
            </a:endParaRPr>
          </a:p>
          <a:p>
            <a:pPr marL="457200" lvl="0" indent="0" algn="l" rtl="0">
              <a:lnSpc>
                <a:spcPct val="115000"/>
              </a:lnSpc>
              <a:spcBef>
                <a:spcPts val="0"/>
              </a:spcBef>
              <a:spcAft>
                <a:spcPts val="0"/>
              </a:spcAft>
              <a:buNone/>
            </a:pPr>
            <a:r>
              <a:rPr lang="en" b="1">
                <a:solidFill>
                  <a:srgbClr val="4D4D4D"/>
                </a:solidFill>
                <a:latin typeface="Lato"/>
                <a:ea typeface="Lato"/>
                <a:cs typeface="Lato"/>
                <a:sym typeface="Lato"/>
              </a:rPr>
              <a:t>Step 4:</a:t>
            </a:r>
            <a:r>
              <a:rPr lang="en">
                <a:solidFill>
                  <a:srgbClr val="4D4D4D"/>
                </a:solidFill>
                <a:latin typeface="Lato"/>
                <a:ea typeface="Lato"/>
                <a:cs typeface="Lato"/>
                <a:sym typeface="Lato"/>
              </a:rPr>
              <a:t> Past activities showing the event created to meet with Jessie</a:t>
            </a:r>
            <a:endParaRPr>
              <a:solidFill>
                <a:srgbClr val="4D4D4D"/>
              </a:solidFill>
              <a:latin typeface="Lato"/>
              <a:ea typeface="Lato"/>
              <a:cs typeface="Lato"/>
              <a:sym typeface="Lato"/>
            </a:endParaRPr>
          </a:p>
          <a:p>
            <a:pPr marL="457200" lvl="0" indent="0" algn="l" rtl="0">
              <a:lnSpc>
                <a:spcPct val="115000"/>
              </a:lnSpc>
              <a:spcBef>
                <a:spcPts val="0"/>
              </a:spcBef>
              <a:spcAft>
                <a:spcPts val="0"/>
              </a:spcAft>
              <a:buNone/>
            </a:pPr>
            <a:r>
              <a:rPr lang="en" b="1">
                <a:solidFill>
                  <a:srgbClr val="4D4D4D"/>
                </a:solidFill>
                <a:latin typeface="Lato"/>
                <a:ea typeface="Lato"/>
                <a:cs typeface="Lato"/>
                <a:sym typeface="Lato"/>
              </a:rPr>
              <a:t>Step 5:</a:t>
            </a:r>
            <a:r>
              <a:rPr lang="en">
                <a:solidFill>
                  <a:srgbClr val="4D4D4D"/>
                </a:solidFill>
                <a:latin typeface="Lato"/>
                <a:ea typeface="Lato"/>
                <a:cs typeface="Lato"/>
                <a:sym typeface="Lato"/>
              </a:rPr>
              <a:t> Past activities showing the task created to confirm budget</a:t>
            </a:r>
            <a:endParaRPr>
              <a:solidFill>
                <a:srgbClr val="4D4D4D"/>
              </a:solidFill>
              <a:latin typeface="Lato"/>
              <a:ea typeface="Lato"/>
              <a:cs typeface="Lato"/>
              <a:sym typeface="Lato"/>
            </a:endParaRPr>
          </a:p>
          <a:p>
            <a:pPr marL="457200" lvl="0" indent="0" algn="l" rtl="0">
              <a:lnSpc>
                <a:spcPct val="115000"/>
              </a:lnSpc>
              <a:spcBef>
                <a:spcPts val="0"/>
              </a:spcBef>
              <a:spcAft>
                <a:spcPts val="0"/>
              </a:spcAft>
              <a:buNone/>
            </a:pPr>
            <a:r>
              <a:rPr lang="en" b="1">
                <a:solidFill>
                  <a:srgbClr val="4D4D4D"/>
                </a:solidFill>
                <a:latin typeface="Lato"/>
                <a:ea typeface="Lato"/>
                <a:cs typeface="Lato"/>
                <a:sym typeface="Lato"/>
              </a:rPr>
              <a:t>Step 6:</a:t>
            </a:r>
            <a:r>
              <a:rPr lang="en">
                <a:solidFill>
                  <a:srgbClr val="4D4D4D"/>
                </a:solidFill>
                <a:latin typeface="Lato"/>
                <a:ea typeface="Lato"/>
                <a:cs typeface="Lato"/>
                <a:sym typeface="Lato"/>
              </a:rPr>
              <a:t> Sales path showing the opportunity is now in the “Value Proposition” stage</a:t>
            </a:r>
            <a:endParaRPr sz="1200" i="1">
              <a:solidFill>
                <a:srgbClr val="4D4D4D"/>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43"/>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332" name="Google Shape;332;p43"/>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334" name="Google Shape;334;p43"/>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Create Standard Price Books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BB9868AC-2D70-68A5-1A5B-8FA17936C3DD}"/>
              </a:ext>
            </a:extLst>
          </p:cNvPr>
          <p:cNvPicPr>
            <a:picLocks noChangeAspect="1"/>
          </p:cNvPicPr>
          <p:nvPr/>
        </p:nvPicPr>
        <p:blipFill>
          <a:blip r:embed="rId5"/>
          <a:stretch>
            <a:fillRect/>
          </a:stretch>
        </p:blipFill>
        <p:spPr>
          <a:xfrm>
            <a:off x="0" y="1350169"/>
            <a:ext cx="9144000" cy="304307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44"/>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340" name="Google Shape;340;p44"/>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342" name="Google Shape;342;p44"/>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Create Standard Price Books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D6DF21F3-6A26-CA0A-739C-C3E61D67B96A}"/>
              </a:ext>
            </a:extLst>
          </p:cNvPr>
          <p:cNvPicPr>
            <a:picLocks noChangeAspect="1"/>
          </p:cNvPicPr>
          <p:nvPr/>
        </p:nvPicPr>
        <p:blipFill>
          <a:blip r:embed="rId5"/>
          <a:stretch>
            <a:fillRect/>
          </a:stretch>
        </p:blipFill>
        <p:spPr>
          <a:xfrm>
            <a:off x="0" y="1362075"/>
            <a:ext cx="9144000" cy="314804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45"/>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348" name="Google Shape;348;p45"/>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350" name="Google Shape;350;p45"/>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Lato Light"/>
              <a:ea typeface="Lato Light"/>
              <a:cs typeface="Lato Light"/>
              <a:sym typeface="Lato Light"/>
            </a:endParaRPr>
          </a:p>
        </p:txBody>
      </p:sp>
      <p:sp>
        <p:nvSpPr>
          <p:cNvPr id="351" name="Google Shape;351;p45"/>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Create Standard Price Books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FD8750D0-59ED-96F4-ED7C-C7F7C5803CBF}"/>
              </a:ext>
            </a:extLst>
          </p:cNvPr>
          <p:cNvPicPr>
            <a:picLocks noChangeAspect="1"/>
          </p:cNvPicPr>
          <p:nvPr/>
        </p:nvPicPr>
        <p:blipFill>
          <a:blip r:embed="rId5"/>
          <a:stretch>
            <a:fillRect/>
          </a:stretch>
        </p:blipFill>
        <p:spPr>
          <a:xfrm>
            <a:off x="0" y="1376362"/>
            <a:ext cx="9144000" cy="301000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46"/>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357" name="Google Shape;357;p46"/>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358" name="Google Shape;358;p46"/>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Create Custom Price Books</a:t>
            </a:r>
            <a:endParaRPr sz="2400">
              <a:solidFill>
                <a:srgbClr val="434343"/>
              </a:solidFill>
              <a:latin typeface="Lato Light"/>
              <a:ea typeface="Lato Light"/>
              <a:cs typeface="Lato Light"/>
              <a:sym typeface="Lato Light"/>
            </a:endParaRPr>
          </a:p>
        </p:txBody>
      </p:sp>
      <p:sp>
        <p:nvSpPr>
          <p:cNvPr id="359" name="Google Shape;359;p46"/>
          <p:cNvSpPr txBox="1"/>
          <p:nvPr/>
        </p:nvSpPr>
        <p:spPr>
          <a:xfrm>
            <a:off x="1371600" y="1792025"/>
            <a:ext cx="6515100" cy="28674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2103100" anchor="ctr" anchorCtr="0">
            <a:noAutofit/>
          </a:bodyPr>
          <a:lstStyle/>
          <a:p>
            <a:pPr marL="91440" marR="91440" lvl="0" indent="0" algn="l" rtl="0">
              <a:spcBef>
                <a:spcPts val="0"/>
              </a:spcBef>
              <a:spcAft>
                <a:spcPts val="0"/>
              </a:spcAft>
              <a:buNone/>
            </a:pPr>
            <a:r>
              <a:rPr lang="en" sz="1600" b="1" i="1">
                <a:solidFill>
                  <a:srgbClr val="4D4D4D"/>
                </a:solidFill>
                <a:latin typeface="Lato"/>
                <a:ea typeface="Lato"/>
                <a:cs typeface="Lato"/>
                <a:sym typeface="Lato"/>
              </a:rPr>
              <a:t>Insert screenshots related to the custom price books you create, according to the following instructions:</a:t>
            </a:r>
            <a:endParaRPr sz="1600" b="1" i="1">
              <a:solidFill>
                <a:srgbClr val="4D4D4D"/>
              </a:solidFill>
              <a:latin typeface="Lato"/>
              <a:ea typeface="Lato"/>
              <a:cs typeface="Lato"/>
              <a:sym typeface="Lato"/>
            </a:endParaRPr>
          </a:p>
        </p:txBody>
      </p:sp>
      <p:sp>
        <p:nvSpPr>
          <p:cNvPr id="360" name="Google Shape;360;p46"/>
          <p:cNvSpPr txBox="1"/>
          <p:nvPr/>
        </p:nvSpPr>
        <p:spPr>
          <a:xfrm>
            <a:off x="1460400" y="2537550"/>
            <a:ext cx="6426300" cy="15876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1:</a:t>
            </a:r>
            <a:r>
              <a:rPr lang="en">
                <a:solidFill>
                  <a:srgbClr val="4D4D4D"/>
                </a:solidFill>
                <a:latin typeface="Lato"/>
                <a:ea typeface="Lato"/>
                <a:cs typeface="Lato"/>
                <a:sym typeface="Lato"/>
              </a:rPr>
              <a:t> The new price book for </a:t>
            </a:r>
            <a:r>
              <a:rPr lang="en" b="1">
                <a:solidFill>
                  <a:srgbClr val="4D4D4D"/>
                </a:solidFill>
                <a:latin typeface="Lato"/>
                <a:ea typeface="Lato"/>
                <a:cs typeface="Lato"/>
                <a:sym typeface="Lato"/>
              </a:rPr>
              <a:t>nonprofit customers</a:t>
            </a:r>
            <a:r>
              <a:rPr lang="en">
                <a:solidFill>
                  <a:srgbClr val="4D4D4D"/>
                </a:solidFill>
                <a:latin typeface="Lato"/>
                <a:ea typeface="Lato"/>
                <a:cs typeface="Lato"/>
                <a:sym typeface="Lato"/>
              </a:rPr>
              <a:t> you just created</a:t>
            </a:r>
            <a:endParaRPr>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2:</a:t>
            </a:r>
            <a:r>
              <a:rPr lang="en">
                <a:solidFill>
                  <a:srgbClr val="4D4D4D"/>
                </a:solidFill>
                <a:latin typeface="Lato"/>
                <a:ea typeface="Lato"/>
                <a:cs typeface="Lato"/>
                <a:sym typeface="Lato"/>
              </a:rPr>
              <a:t> The new price book for </a:t>
            </a:r>
            <a:r>
              <a:rPr lang="en" b="1">
                <a:solidFill>
                  <a:srgbClr val="4D4D4D"/>
                </a:solidFill>
                <a:latin typeface="Lato"/>
                <a:ea typeface="Lato"/>
                <a:cs typeface="Lato"/>
                <a:sym typeface="Lato"/>
              </a:rPr>
              <a:t>enterprise customers</a:t>
            </a:r>
            <a:r>
              <a:rPr lang="en">
                <a:solidFill>
                  <a:srgbClr val="4D4D4D"/>
                </a:solidFill>
                <a:latin typeface="Lato"/>
                <a:ea typeface="Lato"/>
                <a:cs typeface="Lato"/>
                <a:sym typeface="Lato"/>
              </a:rPr>
              <a:t> you just created</a:t>
            </a:r>
            <a:endParaRPr>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3:</a:t>
            </a:r>
            <a:r>
              <a:rPr lang="en">
                <a:solidFill>
                  <a:srgbClr val="4D4D4D"/>
                </a:solidFill>
                <a:latin typeface="Lato"/>
                <a:ea typeface="Lato"/>
                <a:cs typeface="Lato"/>
                <a:sym typeface="Lato"/>
              </a:rPr>
              <a:t> The updated price book for enterprise customers with the associated products</a:t>
            </a:r>
            <a:endParaRPr>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4:</a:t>
            </a:r>
            <a:r>
              <a:rPr lang="en">
                <a:solidFill>
                  <a:srgbClr val="4D4D4D"/>
                </a:solidFill>
                <a:latin typeface="Lato"/>
                <a:ea typeface="Lato"/>
                <a:cs typeface="Lato"/>
                <a:sym typeface="Lato"/>
              </a:rPr>
              <a:t> The updated price book for nonprofit customers with the associated products showing the new prices</a:t>
            </a:r>
            <a:endParaRPr>
              <a:solidFill>
                <a:srgbClr val="4D4D4D"/>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47"/>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366" name="Google Shape;366;p47"/>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368" name="Google Shape;368;p47"/>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Lato Light"/>
              <a:ea typeface="Lato Light"/>
              <a:cs typeface="Lato Light"/>
              <a:sym typeface="Lato Light"/>
            </a:endParaRPr>
          </a:p>
        </p:txBody>
      </p:sp>
      <p:sp>
        <p:nvSpPr>
          <p:cNvPr id="369" name="Google Shape;369;p47"/>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Create Custom Price Books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A83847BB-FFCA-A887-9C3E-45195578B850}"/>
              </a:ext>
            </a:extLst>
          </p:cNvPr>
          <p:cNvPicPr>
            <a:picLocks noChangeAspect="1"/>
          </p:cNvPicPr>
          <p:nvPr/>
        </p:nvPicPr>
        <p:blipFill>
          <a:blip r:embed="rId5"/>
          <a:stretch>
            <a:fillRect/>
          </a:stretch>
        </p:blipFill>
        <p:spPr>
          <a:xfrm>
            <a:off x="0" y="1639382"/>
            <a:ext cx="9144000" cy="269539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48"/>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375" name="Google Shape;375;p48"/>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377" name="Google Shape;377;p48"/>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Create Custom Price Books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A6D38C33-68B6-64AF-0225-BA92868F02C2}"/>
              </a:ext>
            </a:extLst>
          </p:cNvPr>
          <p:cNvPicPr>
            <a:picLocks noChangeAspect="1"/>
          </p:cNvPicPr>
          <p:nvPr/>
        </p:nvPicPr>
        <p:blipFill>
          <a:blip r:embed="rId5"/>
          <a:stretch>
            <a:fillRect/>
          </a:stretch>
        </p:blipFill>
        <p:spPr>
          <a:xfrm>
            <a:off x="0" y="1637344"/>
            <a:ext cx="9144000" cy="248089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2" name="Google Shape;382;p49"/>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383" name="Google Shape;383;p49"/>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385" name="Google Shape;385;p49"/>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Create Custom Price Books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B7DFF500-2B1D-C27F-703C-F97E902299D4}"/>
              </a:ext>
            </a:extLst>
          </p:cNvPr>
          <p:cNvPicPr>
            <a:picLocks noChangeAspect="1"/>
          </p:cNvPicPr>
          <p:nvPr/>
        </p:nvPicPr>
        <p:blipFill>
          <a:blip r:embed="rId5"/>
          <a:stretch>
            <a:fillRect/>
          </a:stretch>
        </p:blipFill>
        <p:spPr>
          <a:xfrm>
            <a:off x="0" y="1329350"/>
            <a:ext cx="9144000" cy="386829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0"/>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391" name="Google Shape;391;p50"/>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393" name="Google Shape;393;p50"/>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Lato Light"/>
              <a:ea typeface="Lato Light"/>
              <a:cs typeface="Lato Light"/>
              <a:sym typeface="Lato Light"/>
            </a:endParaRPr>
          </a:p>
        </p:txBody>
      </p:sp>
      <p:sp>
        <p:nvSpPr>
          <p:cNvPr id="394" name="Google Shape;394;p50"/>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Create Custom Price Books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1912E624-E4C9-E602-3B7F-9686B4BDCDD4}"/>
              </a:ext>
            </a:extLst>
          </p:cNvPr>
          <p:cNvPicPr>
            <a:picLocks noChangeAspect="1"/>
          </p:cNvPicPr>
          <p:nvPr/>
        </p:nvPicPr>
        <p:blipFill>
          <a:blip r:embed="rId5"/>
          <a:stretch>
            <a:fillRect/>
          </a:stretch>
        </p:blipFill>
        <p:spPr>
          <a:xfrm>
            <a:off x="0" y="1280688"/>
            <a:ext cx="9144000" cy="372671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1"/>
          <p:cNvSpPr txBox="1"/>
          <p:nvPr/>
        </p:nvSpPr>
        <p:spPr>
          <a:xfrm>
            <a:off x="1371600" y="1792025"/>
            <a:ext cx="6515100" cy="28674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1143000" anchor="ctr" anchorCtr="0">
            <a:noAutofit/>
          </a:bodyPr>
          <a:lstStyle/>
          <a:p>
            <a:pPr marL="91440" marR="91440" lvl="0" indent="0" algn="l" rtl="0">
              <a:spcBef>
                <a:spcPts val="0"/>
              </a:spcBef>
              <a:spcAft>
                <a:spcPts val="0"/>
              </a:spcAft>
              <a:buNone/>
            </a:pPr>
            <a:r>
              <a:rPr lang="en" sz="1600" b="1" i="1">
                <a:solidFill>
                  <a:srgbClr val="4D4D4D"/>
                </a:solidFill>
                <a:latin typeface="Lato"/>
                <a:ea typeface="Lato"/>
                <a:cs typeface="Lato"/>
                <a:sym typeface="Lato"/>
              </a:rPr>
              <a:t>Insert screenshots of your two in-progress opportunities showing the correct price books and products added to the products section of the opportunity record page. For each screenshot, make sure the opportunity name is visible, along with the associated products and the correct prices, according to the following instructions:</a:t>
            </a:r>
            <a:endParaRPr sz="1600" b="1" i="1">
              <a:solidFill>
                <a:srgbClr val="4D4D4D"/>
              </a:solidFill>
              <a:latin typeface="Lato"/>
              <a:ea typeface="Lato"/>
              <a:cs typeface="Lato"/>
              <a:sym typeface="Lato"/>
            </a:endParaRPr>
          </a:p>
        </p:txBody>
      </p:sp>
      <p:pic>
        <p:nvPicPr>
          <p:cNvPr id="400" name="Google Shape;400;p51"/>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01" name="Google Shape;401;p51"/>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02" name="Google Shape;402;p51"/>
          <p:cNvSpPr txBox="1"/>
          <p:nvPr/>
        </p:nvSpPr>
        <p:spPr>
          <a:xfrm>
            <a:off x="299450" y="292625"/>
            <a:ext cx="222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4:</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sp>
        <p:nvSpPr>
          <p:cNvPr id="403" name="Google Shape;403;p51"/>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Associate Price Books</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r>
              <a:rPr lang="en" sz="2400">
                <a:solidFill>
                  <a:srgbClr val="434343"/>
                </a:solidFill>
                <a:latin typeface="Lato Black"/>
                <a:ea typeface="Lato Black"/>
                <a:cs typeface="Lato Black"/>
                <a:sym typeface="Lato Black"/>
              </a:rPr>
              <a:t>With Opportunities</a:t>
            </a:r>
            <a:endParaRPr sz="2400">
              <a:solidFill>
                <a:srgbClr val="434343"/>
              </a:solidFill>
              <a:latin typeface="Lato Light"/>
              <a:ea typeface="Lato Light"/>
              <a:cs typeface="Lato Light"/>
              <a:sym typeface="Lato Light"/>
            </a:endParaRPr>
          </a:p>
        </p:txBody>
      </p:sp>
      <p:sp>
        <p:nvSpPr>
          <p:cNvPr id="404" name="Google Shape;404;p51"/>
          <p:cNvSpPr txBox="1"/>
          <p:nvPr/>
        </p:nvSpPr>
        <p:spPr>
          <a:xfrm>
            <a:off x="1457275" y="3528775"/>
            <a:ext cx="6405600" cy="6660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1:</a:t>
            </a:r>
            <a:r>
              <a:rPr lang="en">
                <a:solidFill>
                  <a:srgbClr val="4D4D4D"/>
                </a:solidFill>
                <a:latin typeface="Lato"/>
                <a:ea typeface="Lato"/>
                <a:cs typeface="Lato"/>
                <a:sym typeface="Lato"/>
              </a:rPr>
              <a:t> </a:t>
            </a:r>
            <a:r>
              <a:rPr lang="en" b="1">
                <a:solidFill>
                  <a:srgbClr val="4D4D4D"/>
                </a:solidFill>
                <a:latin typeface="Lato"/>
                <a:ea typeface="Lato"/>
                <a:cs typeface="Lato"/>
                <a:sym typeface="Lato"/>
              </a:rPr>
              <a:t>FoodStars.Org</a:t>
            </a:r>
            <a:r>
              <a:rPr lang="en">
                <a:solidFill>
                  <a:srgbClr val="4D4D4D"/>
                </a:solidFill>
                <a:latin typeface="Lato"/>
                <a:ea typeface="Lato"/>
                <a:cs typeface="Lato"/>
                <a:sym typeface="Lato"/>
              </a:rPr>
              <a:t> opportunity record showing products/prices</a:t>
            </a:r>
            <a:endParaRPr>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2:</a:t>
            </a:r>
            <a:r>
              <a:rPr lang="en">
                <a:solidFill>
                  <a:srgbClr val="4D4D4D"/>
                </a:solidFill>
                <a:latin typeface="Lato"/>
                <a:ea typeface="Lato"/>
                <a:cs typeface="Lato"/>
                <a:sym typeface="Lato"/>
              </a:rPr>
              <a:t> </a:t>
            </a:r>
            <a:r>
              <a:rPr lang="en" b="1">
                <a:solidFill>
                  <a:srgbClr val="4D4D4D"/>
                </a:solidFill>
                <a:latin typeface="Lato"/>
                <a:ea typeface="Lato"/>
                <a:cs typeface="Lato"/>
                <a:sym typeface="Lato"/>
              </a:rPr>
              <a:t>Yaloo Search</a:t>
            </a:r>
            <a:r>
              <a:rPr lang="en">
                <a:solidFill>
                  <a:srgbClr val="4D4D4D"/>
                </a:solidFill>
                <a:latin typeface="Lato"/>
                <a:ea typeface="Lato"/>
                <a:cs typeface="Lato"/>
                <a:sym typeface="Lato"/>
              </a:rPr>
              <a:t> opportunity record showing products/prices</a:t>
            </a:r>
            <a:endParaRPr>
              <a:solidFill>
                <a:srgbClr val="4D4D4D"/>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52"/>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10" name="Google Shape;410;p52"/>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12" name="Google Shape;412;p52"/>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Lato Light"/>
              <a:ea typeface="Lato Light"/>
              <a:cs typeface="Lato Light"/>
              <a:sym typeface="Lato Light"/>
            </a:endParaRPr>
          </a:p>
        </p:txBody>
      </p:sp>
      <p:sp>
        <p:nvSpPr>
          <p:cNvPr id="413" name="Google Shape;413;p52"/>
          <p:cNvSpPr txBox="1"/>
          <p:nvPr/>
        </p:nvSpPr>
        <p:spPr>
          <a:xfrm>
            <a:off x="299450" y="292625"/>
            <a:ext cx="222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4:</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sp>
        <p:nvSpPr>
          <p:cNvPr id="414" name="Google Shape;414;p52"/>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Associate Price Books</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r>
              <a:rPr lang="en" sz="2400">
                <a:solidFill>
                  <a:srgbClr val="434343"/>
                </a:solidFill>
                <a:latin typeface="Lato Black"/>
                <a:ea typeface="Lato Black"/>
                <a:cs typeface="Lato Black"/>
                <a:sym typeface="Lato Black"/>
              </a:rPr>
              <a:t>With Opportunities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0CD119A5-EC92-1CE1-4691-2A5BFD21E6B1}"/>
              </a:ext>
            </a:extLst>
          </p:cNvPr>
          <p:cNvPicPr>
            <a:picLocks noChangeAspect="1"/>
          </p:cNvPicPr>
          <p:nvPr/>
        </p:nvPicPr>
        <p:blipFill>
          <a:blip r:embed="rId5"/>
          <a:stretch>
            <a:fillRect/>
          </a:stretch>
        </p:blipFill>
        <p:spPr>
          <a:xfrm>
            <a:off x="55001" y="1475774"/>
            <a:ext cx="9144000" cy="30481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7"/>
          <p:cNvPicPr preferRelativeResize="0"/>
          <p:nvPr/>
        </p:nvPicPr>
        <p:blipFill rotWithShape="1">
          <a:blip r:embed="rId3">
            <a:alphaModFix/>
          </a:blip>
          <a:srcRect l="14507"/>
          <a:stretch/>
        </p:blipFill>
        <p:spPr>
          <a:xfrm>
            <a:off x="-1" y="808725"/>
            <a:ext cx="1816725" cy="520625"/>
          </a:xfrm>
          <a:prstGeom prst="rect">
            <a:avLst/>
          </a:prstGeom>
          <a:noFill/>
          <a:ln>
            <a:noFill/>
          </a:ln>
        </p:spPr>
      </p:pic>
      <p:sp>
        <p:nvSpPr>
          <p:cNvPr id="88" name="Google Shape;88;p17"/>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1:</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pic>
        <p:nvPicPr>
          <p:cNvPr id="89" name="Google Shape;89;p17"/>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90" name="Google Shape;90;p17"/>
          <p:cNvSpPr txBox="1"/>
          <p:nvPr/>
        </p:nvSpPr>
        <p:spPr>
          <a:xfrm>
            <a:off x="2564450" y="14985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434343"/>
                </a:solidFill>
                <a:latin typeface="Lato Black"/>
                <a:ea typeface="Lato Black"/>
                <a:cs typeface="Lato Black"/>
                <a:sym typeface="Lato Black"/>
              </a:rPr>
              <a:t>Update FoodStars.Org Opportunity Record</a:t>
            </a:r>
            <a:endParaRPr sz="2400" dirty="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1754504E-F9B3-AF5E-312A-7C1BBFF9A6D4}"/>
              </a:ext>
            </a:extLst>
          </p:cNvPr>
          <p:cNvPicPr>
            <a:picLocks noChangeAspect="1"/>
          </p:cNvPicPr>
          <p:nvPr/>
        </p:nvPicPr>
        <p:blipFill>
          <a:blip r:embed="rId5"/>
          <a:stretch>
            <a:fillRect/>
          </a:stretch>
        </p:blipFill>
        <p:spPr>
          <a:xfrm>
            <a:off x="0" y="1268252"/>
            <a:ext cx="9144000" cy="394898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53"/>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20" name="Google Shape;420;p53"/>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22" name="Google Shape;422;p53"/>
          <p:cNvSpPr txBox="1"/>
          <p:nvPr/>
        </p:nvSpPr>
        <p:spPr>
          <a:xfrm>
            <a:off x="299450" y="292625"/>
            <a:ext cx="222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4:</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sp>
        <p:nvSpPr>
          <p:cNvPr id="423" name="Google Shape;423;p53"/>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Associate Price Books</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r>
              <a:rPr lang="en" sz="2400">
                <a:solidFill>
                  <a:srgbClr val="434343"/>
                </a:solidFill>
                <a:latin typeface="Lato Black"/>
                <a:ea typeface="Lato Black"/>
                <a:cs typeface="Lato Black"/>
                <a:sym typeface="Lato Black"/>
              </a:rPr>
              <a:t>With Opportunities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01FAB4CF-566A-247F-C659-4F550063E4F8}"/>
              </a:ext>
            </a:extLst>
          </p:cNvPr>
          <p:cNvPicPr>
            <a:picLocks noChangeAspect="1"/>
          </p:cNvPicPr>
          <p:nvPr/>
        </p:nvPicPr>
        <p:blipFill>
          <a:blip r:embed="rId5"/>
          <a:stretch>
            <a:fillRect/>
          </a:stretch>
        </p:blipFill>
        <p:spPr>
          <a:xfrm>
            <a:off x="0" y="1671623"/>
            <a:ext cx="9144000" cy="279037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4"/>
          <p:cNvSpPr txBox="1"/>
          <p:nvPr/>
        </p:nvSpPr>
        <p:spPr>
          <a:xfrm>
            <a:off x="1371600" y="1792025"/>
            <a:ext cx="6515100" cy="28674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On the following slide, insert a screenshot of the Initial Quote </a:t>
            </a:r>
            <a:br>
              <a:rPr lang="en" sz="1800" b="1" i="1">
                <a:solidFill>
                  <a:srgbClr val="4D4D4D"/>
                </a:solidFill>
                <a:latin typeface="Lato"/>
                <a:ea typeface="Lato"/>
                <a:cs typeface="Lato"/>
                <a:sym typeface="Lato"/>
              </a:rPr>
            </a:br>
            <a:r>
              <a:rPr lang="en" sz="1800" b="1" i="1">
                <a:solidFill>
                  <a:srgbClr val="4D4D4D"/>
                </a:solidFill>
                <a:latin typeface="Lato"/>
                <a:ea typeface="Lato"/>
                <a:cs typeface="Lato"/>
                <a:sym typeface="Lato"/>
              </a:rPr>
              <a:t>record page for the Yaloo Search opportunity that you just made. Make sure your screenshot shows the name of the quote, the name of the account and opportunity, the quote line items, </a:t>
            </a:r>
            <a:br>
              <a:rPr lang="en" sz="1800" b="1" i="1">
                <a:solidFill>
                  <a:srgbClr val="4D4D4D"/>
                </a:solidFill>
                <a:latin typeface="Lato"/>
                <a:ea typeface="Lato"/>
                <a:cs typeface="Lato"/>
                <a:sym typeface="Lato"/>
              </a:rPr>
            </a:br>
            <a:r>
              <a:rPr lang="en" sz="1800" b="1" i="1">
                <a:solidFill>
                  <a:srgbClr val="4D4D4D"/>
                </a:solidFill>
                <a:latin typeface="Lato"/>
                <a:ea typeface="Lato"/>
                <a:cs typeface="Lato"/>
                <a:sym typeface="Lato"/>
              </a:rPr>
              <a:t>the grand total, and the updated quote status. </a:t>
            </a:r>
            <a:r>
              <a:rPr lang="en" sz="1800">
                <a:solidFill>
                  <a:srgbClr val="4D4D4D"/>
                </a:solidFill>
                <a:latin typeface="Lato"/>
                <a:ea typeface="Lato"/>
                <a:cs typeface="Lato"/>
                <a:sym typeface="Lato"/>
              </a:rPr>
              <a:t> </a:t>
            </a:r>
            <a:endParaRPr sz="1800">
              <a:solidFill>
                <a:srgbClr val="4D4D4D"/>
              </a:solidFill>
              <a:latin typeface="Lato"/>
              <a:ea typeface="Lato"/>
              <a:cs typeface="Lato"/>
              <a:sym typeface="Lato"/>
            </a:endParaRPr>
          </a:p>
        </p:txBody>
      </p:sp>
      <p:pic>
        <p:nvPicPr>
          <p:cNvPr id="429" name="Google Shape;429;p54"/>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30" name="Google Shape;430;p54"/>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31" name="Google Shape;431;p54"/>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5:</a:t>
            </a:r>
            <a:r>
              <a:rPr lang="en" sz="2400">
                <a:solidFill>
                  <a:srgbClr val="434343"/>
                </a:solidFill>
                <a:latin typeface="Lato Black"/>
                <a:ea typeface="Lato Black"/>
                <a:cs typeface="Lato Black"/>
                <a:sym typeface="Lato Black"/>
              </a:rPr>
              <a:t> Create Quotes</a:t>
            </a:r>
            <a:endParaRPr sz="2400">
              <a:solidFill>
                <a:srgbClr val="434343"/>
              </a:solidFill>
              <a:latin typeface="Lato Light"/>
              <a:ea typeface="Lato Light"/>
              <a:cs typeface="Lato Light"/>
              <a:sym typeface="La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55"/>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37" name="Google Shape;437;p55"/>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39" name="Google Shape;439;p55"/>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5:</a:t>
            </a:r>
            <a:r>
              <a:rPr lang="en" sz="2400">
                <a:solidFill>
                  <a:srgbClr val="434343"/>
                </a:solidFill>
                <a:latin typeface="Lato Black"/>
                <a:ea typeface="Lato Black"/>
                <a:cs typeface="Lato Black"/>
                <a:sym typeface="Lato Black"/>
              </a:rPr>
              <a:t> Create Quotes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8FB731F2-1416-EE4D-6D2A-FABDB246E67C}"/>
              </a:ext>
            </a:extLst>
          </p:cNvPr>
          <p:cNvPicPr>
            <a:picLocks noChangeAspect="1"/>
          </p:cNvPicPr>
          <p:nvPr/>
        </p:nvPicPr>
        <p:blipFill>
          <a:blip r:embed="rId5"/>
          <a:stretch>
            <a:fillRect/>
          </a:stretch>
        </p:blipFill>
        <p:spPr>
          <a:xfrm>
            <a:off x="-1" y="1217699"/>
            <a:ext cx="9144000" cy="382181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56"/>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45" name="Google Shape;445;p56"/>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46" name="Google Shape;446;p56"/>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6:</a:t>
            </a:r>
            <a:r>
              <a:rPr lang="en" sz="2400">
                <a:solidFill>
                  <a:srgbClr val="434343"/>
                </a:solidFill>
                <a:latin typeface="Lato Black"/>
                <a:ea typeface="Lato Black"/>
                <a:cs typeface="Lato Black"/>
                <a:sym typeface="Lato Black"/>
              </a:rPr>
              <a:t> Send Quotes</a:t>
            </a:r>
            <a:endParaRPr sz="2400">
              <a:solidFill>
                <a:srgbClr val="434343"/>
              </a:solidFill>
              <a:latin typeface="Lato Light"/>
              <a:ea typeface="Lato Light"/>
              <a:cs typeface="Lato Light"/>
              <a:sym typeface="Lato Light"/>
            </a:endParaRPr>
          </a:p>
        </p:txBody>
      </p:sp>
      <p:sp>
        <p:nvSpPr>
          <p:cNvPr id="447" name="Google Shape;447;p56"/>
          <p:cNvSpPr txBox="1"/>
          <p:nvPr/>
        </p:nvSpPr>
        <p:spPr>
          <a:xfrm>
            <a:off x="1371600" y="1792025"/>
            <a:ext cx="6515100" cy="2867700"/>
          </a:xfrm>
          <a:prstGeom prst="rect">
            <a:avLst/>
          </a:prstGeom>
          <a:solidFill>
            <a:srgbClr val="FC5155">
              <a:alpha val="11760"/>
            </a:srgbClr>
          </a:solidFill>
          <a:ln w="28575" cap="flat" cmpd="sng">
            <a:solidFill>
              <a:srgbClr val="FF4C4C"/>
            </a:solidFill>
            <a:prstDash val="solid"/>
            <a:round/>
            <a:headEnd type="none" w="sm" len="sm"/>
            <a:tailEnd type="none" w="sm" len="sm"/>
          </a:ln>
        </p:spPr>
        <p:txBody>
          <a:bodyPr spcFirstLastPara="1" wrap="square" lIns="91425" tIns="91425" rIns="91425" bIns="2103100" anchor="ctr" anchorCtr="0">
            <a:noAutofit/>
          </a:bodyPr>
          <a:lstStyle/>
          <a:p>
            <a:pPr marL="91440" marR="91440" lvl="0" indent="0" algn="l" rtl="0">
              <a:spcBef>
                <a:spcPts val="0"/>
              </a:spcBef>
              <a:spcAft>
                <a:spcPts val="0"/>
              </a:spcAft>
              <a:buNone/>
            </a:pPr>
            <a:r>
              <a:rPr lang="en" sz="1600" b="1" i="1">
                <a:solidFill>
                  <a:srgbClr val="4D4D4D"/>
                </a:solidFill>
                <a:latin typeface="Lato"/>
                <a:ea typeface="Lato"/>
                <a:cs typeface="Lato"/>
                <a:sym typeface="Lato"/>
              </a:rPr>
              <a:t>Insert screenshots related to the quote you generated on the </a:t>
            </a:r>
            <a:br>
              <a:rPr lang="en" sz="1600" b="1" i="1">
                <a:solidFill>
                  <a:srgbClr val="4D4D4D"/>
                </a:solidFill>
                <a:latin typeface="Lato"/>
                <a:ea typeface="Lato"/>
                <a:cs typeface="Lato"/>
                <a:sym typeface="Lato"/>
              </a:rPr>
            </a:br>
            <a:r>
              <a:rPr lang="en" sz="1600" b="1" i="1">
                <a:solidFill>
                  <a:srgbClr val="4D4D4D"/>
                </a:solidFill>
                <a:latin typeface="Lato"/>
                <a:ea typeface="Lato"/>
                <a:cs typeface="Lato"/>
                <a:sym typeface="Lato"/>
              </a:rPr>
              <a:t>following slides. </a:t>
            </a:r>
            <a:endParaRPr sz="1600" b="1" i="1">
              <a:solidFill>
                <a:srgbClr val="4D4D4D"/>
              </a:solidFill>
              <a:latin typeface="Lato"/>
              <a:ea typeface="Lato"/>
              <a:cs typeface="Lato"/>
              <a:sym typeface="Lato"/>
            </a:endParaRPr>
          </a:p>
        </p:txBody>
      </p:sp>
      <p:sp>
        <p:nvSpPr>
          <p:cNvPr id="448" name="Google Shape;448;p56"/>
          <p:cNvSpPr txBox="1"/>
          <p:nvPr/>
        </p:nvSpPr>
        <p:spPr>
          <a:xfrm>
            <a:off x="1452900" y="2514600"/>
            <a:ext cx="6433800" cy="19068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1:</a:t>
            </a:r>
            <a:r>
              <a:rPr lang="en">
                <a:solidFill>
                  <a:srgbClr val="4D4D4D"/>
                </a:solidFill>
                <a:latin typeface="Lato"/>
                <a:ea typeface="Lato"/>
                <a:cs typeface="Lato"/>
                <a:sym typeface="Lato"/>
              </a:rPr>
              <a:t> The </a:t>
            </a:r>
            <a:r>
              <a:rPr lang="en" b="1">
                <a:solidFill>
                  <a:srgbClr val="4D4D4D"/>
                </a:solidFill>
                <a:latin typeface="Lato"/>
                <a:ea typeface="Lato"/>
                <a:cs typeface="Lato"/>
                <a:sym typeface="Lato"/>
              </a:rPr>
              <a:t>PDF preview</a:t>
            </a:r>
            <a:r>
              <a:rPr lang="en">
                <a:solidFill>
                  <a:srgbClr val="4D4D4D"/>
                </a:solidFill>
                <a:latin typeface="Lato"/>
                <a:ea typeface="Lato"/>
                <a:cs typeface="Lato"/>
                <a:sym typeface="Lato"/>
              </a:rPr>
              <a:t> of the initial quote</a:t>
            </a:r>
            <a:endParaRPr>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2:</a:t>
            </a:r>
            <a:r>
              <a:rPr lang="en">
                <a:solidFill>
                  <a:srgbClr val="4D4D4D"/>
                </a:solidFill>
                <a:latin typeface="Lato"/>
                <a:ea typeface="Lato"/>
                <a:cs typeface="Lato"/>
                <a:sym typeface="Lato"/>
              </a:rPr>
              <a:t> The </a:t>
            </a:r>
            <a:r>
              <a:rPr lang="en" b="1">
                <a:solidFill>
                  <a:srgbClr val="4D4D4D"/>
                </a:solidFill>
                <a:latin typeface="Lato"/>
                <a:ea typeface="Lato"/>
                <a:cs typeface="Lato"/>
                <a:sym typeface="Lato"/>
              </a:rPr>
              <a:t>draft email containing the PDF</a:t>
            </a:r>
            <a:r>
              <a:rPr lang="en">
                <a:solidFill>
                  <a:srgbClr val="4D4D4D"/>
                </a:solidFill>
                <a:latin typeface="Lato"/>
                <a:ea typeface="Lato"/>
                <a:cs typeface="Lato"/>
                <a:sym typeface="Lato"/>
              </a:rPr>
              <a:t> of the initial quote that you will send to Denise.</a:t>
            </a:r>
            <a:endParaRPr>
              <a:solidFill>
                <a:srgbClr val="4D4D4D"/>
              </a:solidFill>
              <a:latin typeface="Lato"/>
              <a:ea typeface="Lato"/>
              <a:cs typeface="Lato"/>
              <a:sym typeface="Lato"/>
            </a:endParaRPr>
          </a:p>
          <a:p>
            <a:pPr marL="914400" lvl="1" indent="-304800" algn="l" rtl="0">
              <a:lnSpc>
                <a:spcPct val="150000"/>
              </a:lnSpc>
              <a:spcBef>
                <a:spcPts val="0"/>
              </a:spcBef>
              <a:spcAft>
                <a:spcPts val="0"/>
              </a:spcAft>
              <a:buClr>
                <a:srgbClr val="4D4D4D"/>
              </a:buClr>
              <a:buSzPts val="1200"/>
              <a:buFont typeface="Lato"/>
              <a:buChar char="○"/>
            </a:pPr>
            <a:r>
              <a:rPr lang="en" sz="1200" i="1">
                <a:solidFill>
                  <a:srgbClr val="4D4D4D"/>
                </a:solidFill>
                <a:latin typeface="Lato"/>
                <a:ea typeface="Lato"/>
                <a:cs typeface="Lato"/>
                <a:sym typeface="Lato"/>
              </a:rPr>
              <a:t>Make sure that the PDF attachment is visible in the email. </a:t>
            </a:r>
            <a:endParaRPr sz="1200" i="1">
              <a:solidFill>
                <a:srgbClr val="4D4D4D"/>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57"/>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54" name="Google Shape;454;p57"/>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56" name="Google Shape;456;p57"/>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6:</a:t>
            </a:r>
            <a:r>
              <a:rPr lang="en" sz="2400">
                <a:solidFill>
                  <a:srgbClr val="434343"/>
                </a:solidFill>
                <a:latin typeface="Lato Black"/>
                <a:ea typeface="Lato Black"/>
                <a:cs typeface="Lato Black"/>
                <a:sym typeface="Lato Black"/>
              </a:rPr>
              <a:t> Send Quotes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50DCFCDB-E6CB-5AE0-3422-D6B0DA028B7E}"/>
              </a:ext>
            </a:extLst>
          </p:cNvPr>
          <p:cNvPicPr>
            <a:picLocks noChangeAspect="1"/>
          </p:cNvPicPr>
          <p:nvPr/>
        </p:nvPicPr>
        <p:blipFill>
          <a:blip r:embed="rId5"/>
          <a:stretch>
            <a:fillRect/>
          </a:stretch>
        </p:blipFill>
        <p:spPr>
          <a:xfrm>
            <a:off x="0" y="1329349"/>
            <a:ext cx="9144000" cy="387516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58"/>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62" name="Google Shape;462;p58"/>
          <p:cNvPicPr preferRelativeResize="0"/>
          <p:nvPr/>
        </p:nvPicPr>
        <p:blipFill>
          <a:blip r:embed="rId4">
            <a:alphaModFix/>
          </a:blip>
          <a:stretch>
            <a:fillRect/>
          </a:stretch>
        </p:blipFill>
        <p:spPr>
          <a:xfrm>
            <a:off x="7199358" y="-73500"/>
            <a:ext cx="2598100" cy="1535524"/>
          </a:xfrm>
          <a:prstGeom prst="rect">
            <a:avLst/>
          </a:prstGeom>
          <a:noFill/>
          <a:ln>
            <a:noFill/>
          </a:ln>
        </p:spPr>
      </p:pic>
      <p:sp>
        <p:nvSpPr>
          <p:cNvPr id="464" name="Google Shape;464;p58"/>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6:</a:t>
            </a:r>
            <a:r>
              <a:rPr lang="en" sz="2400">
                <a:solidFill>
                  <a:srgbClr val="434343"/>
                </a:solidFill>
                <a:latin typeface="Lato Black"/>
                <a:ea typeface="Lato Black"/>
                <a:cs typeface="Lato Black"/>
                <a:sym typeface="Lato Black"/>
              </a:rPr>
              <a:t> Send Quotes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6FCED1BA-EA0D-B407-5EF9-E604CAB861A3}"/>
              </a:ext>
            </a:extLst>
          </p:cNvPr>
          <p:cNvPicPr>
            <a:picLocks noChangeAspect="1"/>
          </p:cNvPicPr>
          <p:nvPr/>
        </p:nvPicPr>
        <p:blipFill>
          <a:blip r:embed="rId5"/>
          <a:stretch>
            <a:fillRect/>
          </a:stretch>
        </p:blipFill>
        <p:spPr>
          <a:xfrm>
            <a:off x="0" y="1217699"/>
            <a:ext cx="9144000" cy="36331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9"/>
          <p:cNvSpPr txBox="1"/>
          <p:nvPr/>
        </p:nvSpPr>
        <p:spPr>
          <a:xfrm>
            <a:off x="1371600" y="1782375"/>
            <a:ext cx="6515100" cy="28770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2112250" anchor="ctr" anchorCtr="0">
            <a:noAutofit/>
          </a:bodyPr>
          <a:lstStyle/>
          <a:p>
            <a:pPr marL="91440" marR="91440" lvl="0" indent="0" algn="l" rtl="0">
              <a:spcBef>
                <a:spcPts val="0"/>
              </a:spcBef>
              <a:spcAft>
                <a:spcPts val="0"/>
              </a:spcAft>
              <a:buNone/>
            </a:pPr>
            <a:r>
              <a:rPr lang="en" sz="1600" b="1" i="1">
                <a:solidFill>
                  <a:srgbClr val="4D4D4D"/>
                </a:solidFill>
                <a:latin typeface="Lato"/>
                <a:ea typeface="Lato"/>
                <a:cs typeface="Lato"/>
                <a:sym typeface="Lato"/>
              </a:rPr>
              <a:t>Insert screenshots on the following slides showing you’ve correctly closed the Yaloo Search and FoodStars.org opportunities.</a:t>
            </a:r>
            <a:endParaRPr sz="1600" b="1" i="1">
              <a:solidFill>
                <a:srgbClr val="4D4D4D"/>
              </a:solidFill>
              <a:latin typeface="Lato"/>
              <a:ea typeface="Lato"/>
              <a:cs typeface="Lato"/>
              <a:sym typeface="Lato"/>
            </a:endParaRPr>
          </a:p>
        </p:txBody>
      </p:sp>
      <p:pic>
        <p:nvPicPr>
          <p:cNvPr id="470" name="Google Shape;470;p59"/>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71" name="Google Shape;471;p59"/>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72" name="Google Shape;472;p59"/>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7:</a:t>
            </a:r>
            <a:r>
              <a:rPr lang="en" sz="2400">
                <a:solidFill>
                  <a:srgbClr val="434343"/>
                </a:solidFill>
                <a:latin typeface="Lato Black"/>
                <a:ea typeface="Lato Black"/>
                <a:cs typeface="Lato Black"/>
                <a:sym typeface="Lato Black"/>
              </a:rPr>
              <a:t> Close the Deal</a:t>
            </a:r>
            <a:endParaRPr sz="2400">
              <a:solidFill>
                <a:srgbClr val="434343"/>
              </a:solidFill>
              <a:latin typeface="Lato Light"/>
              <a:ea typeface="Lato Light"/>
              <a:cs typeface="Lato Light"/>
              <a:sym typeface="Lato Light"/>
            </a:endParaRPr>
          </a:p>
        </p:txBody>
      </p:sp>
      <p:sp>
        <p:nvSpPr>
          <p:cNvPr id="473" name="Google Shape;473;p59"/>
          <p:cNvSpPr txBox="1"/>
          <p:nvPr/>
        </p:nvSpPr>
        <p:spPr>
          <a:xfrm>
            <a:off x="1462500" y="2524125"/>
            <a:ext cx="6424200" cy="20877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1:</a:t>
            </a:r>
            <a:r>
              <a:rPr lang="en">
                <a:solidFill>
                  <a:srgbClr val="4D4D4D"/>
                </a:solidFill>
                <a:latin typeface="Lato"/>
                <a:ea typeface="Lato"/>
                <a:cs typeface="Lato"/>
                <a:sym typeface="Lato"/>
              </a:rPr>
              <a:t> Close the </a:t>
            </a:r>
            <a:r>
              <a:rPr lang="en" b="1">
                <a:solidFill>
                  <a:srgbClr val="4D4D4D"/>
                </a:solidFill>
                <a:latin typeface="Lato"/>
                <a:ea typeface="Lato"/>
                <a:cs typeface="Lato"/>
                <a:sym typeface="Lato"/>
              </a:rPr>
              <a:t>Yaloo Search opportunity</a:t>
            </a:r>
            <a:r>
              <a:rPr lang="en">
                <a:solidFill>
                  <a:srgbClr val="4D4D4D"/>
                </a:solidFill>
                <a:latin typeface="Lato"/>
                <a:ea typeface="Lato"/>
                <a:cs typeface="Lato"/>
                <a:sym typeface="Lato"/>
              </a:rPr>
              <a:t> as won.</a:t>
            </a:r>
            <a:endParaRPr>
              <a:solidFill>
                <a:srgbClr val="4D4D4D"/>
              </a:solidFill>
              <a:latin typeface="Lato"/>
              <a:ea typeface="Lato"/>
              <a:cs typeface="Lato"/>
              <a:sym typeface="Lato"/>
            </a:endParaRPr>
          </a:p>
          <a:p>
            <a:pPr marL="914400" lvl="1" indent="-304800" algn="l" rtl="0">
              <a:lnSpc>
                <a:spcPct val="150000"/>
              </a:lnSpc>
              <a:spcBef>
                <a:spcPts val="0"/>
              </a:spcBef>
              <a:spcAft>
                <a:spcPts val="0"/>
              </a:spcAft>
              <a:buClr>
                <a:srgbClr val="4D4D4D"/>
              </a:buClr>
              <a:buSzPts val="1200"/>
              <a:buFont typeface="Lato"/>
              <a:buChar char="○"/>
            </a:pPr>
            <a:r>
              <a:rPr lang="en" sz="1200" i="1">
                <a:solidFill>
                  <a:srgbClr val="4D4D4D"/>
                </a:solidFill>
                <a:latin typeface="Lato"/>
                <a:ea typeface="Lato"/>
                <a:cs typeface="Lato"/>
                <a:sym typeface="Lato"/>
              </a:rPr>
              <a:t>Make sure your screenshot shows the opportunity stage status updated accordingly. </a:t>
            </a:r>
            <a:endParaRPr sz="1200" i="1">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2:</a:t>
            </a:r>
            <a:r>
              <a:rPr lang="en">
                <a:solidFill>
                  <a:srgbClr val="4D4D4D"/>
                </a:solidFill>
                <a:latin typeface="Lato"/>
                <a:ea typeface="Lato"/>
                <a:cs typeface="Lato"/>
                <a:sym typeface="Lato"/>
              </a:rPr>
              <a:t> Close the </a:t>
            </a:r>
            <a:r>
              <a:rPr lang="en" b="1">
                <a:solidFill>
                  <a:srgbClr val="4D4D4D"/>
                </a:solidFill>
                <a:latin typeface="Lato"/>
                <a:ea typeface="Lato"/>
                <a:cs typeface="Lato"/>
                <a:sym typeface="Lato"/>
              </a:rPr>
              <a:t>FoodStars.org opportunity</a:t>
            </a:r>
            <a:r>
              <a:rPr lang="en">
                <a:solidFill>
                  <a:srgbClr val="4D4D4D"/>
                </a:solidFill>
                <a:latin typeface="Lato"/>
                <a:ea typeface="Lato"/>
                <a:cs typeface="Lato"/>
                <a:sym typeface="Lato"/>
              </a:rPr>
              <a:t> as lost.</a:t>
            </a:r>
            <a:endParaRPr>
              <a:solidFill>
                <a:srgbClr val="4D4D4D"/>
              </a:solidFill>
              <a:latin typeface="Lato"/>
              <a:ea typeface="Lato"/>
              <a:cs typeface="Lato"/>
              <a:sym typeface="Lato"/>
            </a:endParaRPr>
          </a:p>
          <a:p>
            <a:pPr marL="914400" lvl="1" indent="-304800" algn="l" rtl="0">
              <a:lnSpc>
                <a:spcPct val="150000"/>
              </a:lnSpc>
              <a:spcBef>
                <a:spcPts val="0"/>
              </a:spcBef>
              <a:spcAft>
                <a:spcPts val="0"/>
              </a:spcAft>
              <a:buClr>
                <a:srgbClr val="4D4D4D"/>
              </a:buClr>
              <a:buSzPts val="1200"/>
              <a:buFont typeface="Lato"/>
              <a:buChar char="○"/>
            </a:pPr>
            <a:r>
              <a:rPr lang="en" sz="1200" i="1">
                <a:solidFill>
                  <a:srgbClr val="4D4D4D"/>
                </a:solidFill>
                <a:latin typeface="Lato"/>
                <a:ea typeface="Lato"/>
                <a:cs typeface="Lato"/>
                <a:sym typeface="Lato"/>
              </a:rPr>
              <a:t>Make sure your screenshot show the opportunity stage updated accordingly and the note you created explaining why it was closed.</a:t>
            </a:r>
            <a:endParaRPr sz="1200" i="1">
              <a:solidFill>
                <a:srgbClr val="4D4D4D"/>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p60"/>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79" name="Google Shape;479;p60"/>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81" name="Google Shape;481;p60"/>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7:</a:t>
            </a:r>
            <a:r>
              <a:rPr lang="en" sz="2400">
                <a:solidFill>
                  <a:srgbClr val="434343"/>
                </a:solidFill>
                <a:latin typeface="Lato Black"/>
                <a:ea typeface="Lato Black"/>
                <a:cs typeface="Lato Black"/>
                <a:sym typeface="Lato Black"/>
              </a:rPr>
              <a:t> Close the Deal</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2B47EAC4-8129-D5BD-E6B7-551D47A3B328}"/>
              </a:ext>
            </a:extLst>
          </p:cNvPr>
          <p:cNvPicPr>
            <a:picLocks noChangeAspect="1"/>
          </p:cNvPicPr>
          <p:nvPr/>
        </p:nvPicPr>
        <p:blipFill>
          <a:blip r:embed="rId5"/>
          <a:stretch>
            <a:fillRect/>
          </a:stretch>
        </p:blipFill>
        <p:spPr>
          <a:xfrm>
            <a:off x="0" y="1217700"/>
            <a:ext cx="9144000" cy="3748991"/>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Google Shape;486;p61"/>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87" name="Google Shape;487;p61"/>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89" name="Google Shape;489;p61"/>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7:</a:t>
            </a:r>
            <a:r>
              <a:rPr lang="en" sz="2400">
                <a:solidFill>
                  <a:srgbClr val="434343"/>
                </a:solidFill>
                <a:latin typeface="Lato Black"/>
                <a:ea typeface="Lato Black"/>
                <a:cs typeface="Lato Black"/>
                <a:sym typeface="Lato Black"/>
              </a:rPr>
              <a:t> Close the Deal</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2FDFCD27-18B8-B24A-A3A1-309092DB180F}"/>
              </a:ext>
            </a:extLst>
          </p:cNvPr>
          <p:cNvPicPr>
            <a:picLocks noChangeAspect="1"/>
          </p:cNvPicPr>
          <p:nvPr/>
        </p:nvPicPr>
        <p:blipFill>
          <a:blip r:embed="rId5"/>
          <a:stretch>
            <a:fillRect/>
          </a:stretch>
        </p:blipFill>
        <p:spPr>
          <a:xfrm>
            <a:off x="6875" y="1217700"/>
            <a:ext cx="9144000" cy="381123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2"/>
          <p:cNvSpPr txBox="1"/>
          <p:nvPr/>
        </p:nvSpPr>
        <p:spPr>
          <a:xfrm>
            <a:off x="1371600" y="1792025"/>
            <a:ext cx="6515100" cy="28674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91440" marR="91440" lvl="0" indent="0" algn="ctr" rtl="0">
              <a:spcBef>
                <a:spcPts val="0"/>
              </a:spcBef>
              <a:spcAft>
                <a:spcPts val="0"/>
              </a:spcAft>
              <a:buNone/>
            </a:pPr>
            <a:r>
              <a:rPr lang="en" sz="1800" b="1" i="1">
                <a:solidFill>
                  <a:srgbClr val="434343"/>
                </a:solidFill>
                <a:latin typeface="Lato"/>
                <a:ea typeface="Lato"/>
                <a:cs typeface="Lato"/>
                <a:sym typeface="Lato"/>
              </a:rPr>
              <a:t>On the following slide, insert a screenshot of the new contract for Yaloo Search that you’ve just created. Make sure the </a:t>
            </a:r>
            <a:br>
              <a:rPr lang="en" sz="1800" b="1" i="1">
                <a:solidFill>
                  <a:srgbClr val="434343"/>
                </a:solidFill>
                <a:latin typeface="Lato"/>
                <a:ea typeface="Lato"/>
                <a:cs typeface="Lato"/>
                <a:sym typeface="Lato"/>
              </a:rPr>
            </a:br>
            <a:r>
              <a:rPr lang="en" sz="1800" b="1" i="1">
                <a:solidFill>
                  <a:srgbClr val="434343"/>
                </a:solidFill>
                <a:latin typeface="Lato"/>
                <a:ea typeface="Lato"/>
                <a:cs typeface="Lato"/>
                <a:sym typeface="Lato"/>
              </a:rPr>
              <a:t>account name, status, and contract term are visible.</a:t>
            </a:r>
            <a:endParaRPr sz="1800" b="1" i="1">
              <a:solidFill>
                <a:srgbClr val="434343"/>
              </a:solidFill>
              <a:latin typeface="Lato"/>
              <a:ea typeface="Lato"/>
              <a:cs typeface="Lato"/>
              <a:sym typeface="Lato"/>
            </a:endParaRPr>
          </a:p>
        </p:txBody>
      </p:sp>
      <p:pic>
        <p:nvPicPr>
          <p:cNvPr id="495" name="Google Shape;495;p62"/>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96" name="Google Shape;496;p62"/>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97" name="Google Shape;497;p62"/>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8:</a:t>
            </a:r>
            <a:r>
              <a:rPr lang="en" sz="2400">
                <a:solidFill>
                  <a:srgbClr val="434343"/>
                </a:solidFill>
                <a:latin typeface="Lato Black"/>
                <a:ea typeface="Lato Black"/>
                <a:cs typeface="Lato Black"/>
                <a:sym typeface="Lato Black"/>
              </a:rPr>
              <a:t> Create Contracts</a:t>
            </a:r>
            <a:endParaRPr sz="2400">
              <a:solidFill>
                <a:srgbClr val="434343"/>
              </a:solidFill>
              <a:latin typeface="Lato Light"/>
              <a:ea typeface="Lato Light"/>
              <a:cs typeface="Lato Light"/>
              <a:sym typeface="La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8"/>
          <p:cNvPicPr preferRelativeResize="0"/>
          <p:nvPr/>
        </p:nvPicPr>
        <p:blipFill rotWithShape="1">
          <a:blip r:embed="rId3">
            <a:alphaModFix/>
          </a:blip>
          <a:srcRect l="14507"/>
          <a:stretch/>
        </p:blipFill>
        <p:spPr>
          <a:xfrm>
            <a:off x="-1" y="808725"/>
            <a:ext cx="1816725" cy="520625"/>
          </a:xfrm>
          <a:prstGeom prst="rect">
            <a:avLst/>
          </a:prstGeom>
          <a:noFill/>
          <a:ln>
            <a:noFill/>
          </a:ln>
        </p:spPr>
      </p:pic>
      <p:sp>
        <p:nvSpPr>
          <p:cNvPr id="97" name="Google Shape;97;p18"/>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1:</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pic>
        <p:nvPicPr>
          <p:cNvPr id="98" name="Google Shape;98;p18"/>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99" name="Google Shape;99;p18"/>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FoodStars.Org Opportunity Record</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2340CC7B-57CD-BB5B-E6A9-D521F353B0B0}"/>
              </a:ext>
            </a:extLst>
          </p:cNvPr>
          <p:cNvPicPr>
            <a:picLocks noChangeAspect="1"/>
          </p:cNvPicPr>
          <p:nvPr/>
        </p:nvPicPr>
        <p:blipFill>
          <a:blip r:embed="rId5"/>
          <a:stretch>
            <a:fillRect/>
          </a:stretch>
        </p:blipFill>
        <p:spPr>
          <a:xfrm>
            <a:off x="0" y="1329350"/>
            <a:ext cx="9144000" cy="38141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63"/>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503" name="Google Shape;503;p63"/>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505" name="Google Shape;505;p63"/>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8:</a:t>
            </a:r>
            <a:r>
              <a:rPr lang="en" sz="2400">
                <a:solidFill>
                  <a:srgbClr val="434343"/>
                </a:solidFill>
                <a:latin typeface="Lato Black"/>
                <a:ea typeface="Lato Black"/>
                <a:cs typeface="Lato Black"/>
                <a:sym typeface="Lato Black"/>
              </a:rPr>
              <a:t> Create Contracts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BE78C743-278E-3759-3806-A394BC496F09}"/>
              </a:ext>
            </a:extLst>
          </p:cNvPr>
          <p:cNvPicPr>
            <a:picLocks noChangeAspect="1"/>
          </p:cNvPicPr>
          <p:nvPr/>
        </p:nvPicPr>
        <p:blipFill>
          <a:blip r:embed="rId5"/>
          <a:stretch>
            <a:fillRect/>
          </a:stretch>
        </p:blipFill>
        <p:spPr>
          <a:xfrm>
            <a:off x="0" y="1227014"/>
            <a:ext cx="9144000" cy="3817398"/>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4"/>
          <p:cNvSpPr txBox="1"/>
          <p:nvPr/>
        </p:nvSpPr>
        <p:spPr>
          <a:xfrm>
            <a:off x="485838" y="887775"/>
            <a:ext cx="8172300" cy="578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 sz="3000" b="1">
                <a:solidFill>
                  <a:srgbClr val="000099"/>
                </a:solidFill>
                <a:latin typeface="Lato"/>
                <a:ea typeface="Lato"/>
                <a:cs typeface="Lato"/>
                <a:sym typeface="Lato"/>
              </a:rPr>
              <a:t>You have reached the end of </a:t>
            </a:r>
            <a:r>
              <a:rPr lang="en" sz="3000" b="1">
                <a:solidFill>
                  <a:srgbClr val="FF4C4C"/>
                </a:solidFill>
                <a:latin typeface="Lato"/>
                <a:ea typeface="Lato"/>
                <a:cs typeface="Lato"/>
                <a:sym typeface="Lato"/>
              </a:rPr>
              <a:t>Part B!</a:t>
            </a:r>
            <a:endParaRPr sz="3000">
              <a:solidFill>
                <a:srgbClr val="FF4C4C"/>
              </a:solidFill>
              <a:latin typeface="Lato Black"/>
              <a:ea typeface="Lato Black"/>
              <a:cs typeface="Lato Black"/>
              <a:sym typeface="Lato Black"/>
            </a:endParaRPr>
          </a:p>
        </p:txBody>
      </p:sp>
      <p:pic>
        <p:nvPicPr>
          <p:cNvPr id="511" name="Google Shape;511;p64"/>
          <p:cNvPicPr preferRelativeResize="0"/>
          <p:nvPr/>
        </p:nvPicPr>
        <p:blipFill>
          <a:blip r:embed="rId3">
            <a:alphaModFix/>
          </a:blip>
          <a:stretch>
            <a:fillRect/>
          </a:stretch>
        </p:blipFill>
        <p:spPr>
          <a:xfrm>
            <a:off x="3744750" y="1600950"/>
            <a:ext cx="1654500" cy="1654500"/>
          </a:xfrm>
          <a:prstGeom prst="rect">
            <a:avLst/>
          </a:prstGeom>
          <a:noFill/>
          <a:ln>
            <a:noFill/>
          </a:ln>
        </p:spPr>
      </p:pic>
      <p:sp>
        <p:nvSpPr>
          <p:cNvPr id="512" name="Google Shape;512;p64"/>
          <p:cNvSpPr txBox="1"/>
          <p:nvPr/>
        </p:nvSpPr>
        <p:spPr>
          <a:xfrm>
            <a:off x="1371600" y="3529250"/>
            <a:ext cx="6515100" cy="1132200"/>
          </a:xfrm>
          <a:prstGeom prst="rect">
            <a:avLst/>
          </a:prstGeom>
          <a:solidFill>
            <a:srgbClr val="FFF7E9"/>
          </a:solidFill>
          <a:ln w="28575" cap="flat" cmpd="sng">
            <a:solidFill>
              <a:srgbClr val="FFC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800" b="1" i="1">
                <a:solidFill>
                  <a:srgbClr val="4D4D4D"/>
                </a:solidFill>
                <a:latin typeface="Lato"/>
                <a:ea typeface="Lato"/>
                <a:cs typeface="Lato"/>
                <a:sym typeface="Lato"/>
              </a:rPr>
              <a:t>This is the end of this Independent Project! Great job completing all these tasks in Salesforce. Make sure you download a copy of this deck for your portfolio. </a:t>
            </a:r>
            <a:endParaRPr sz="1800" b="1" i="1">
              <a:solidFill>
                <a:srgbClr val="4D4D4D"/>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rotWithShape="1">
          <a:blip r:embed="rId3">
            <a:alphaModFix/>
          </a:blip>
          <a:srcRect l="14507"/>
          <a:stretch/>
        </p:blipFill>
        <p:spPr>
          <a:xfrm>
            <a:off x="-1" y="808725"/>
            <a:ext cx="1816725" cy="520625"/>
          </a:xfrm>
          <a:prstGeom prst="rect">
            <a:avLst/>
          </a:prstGeom>
          <a:noFill/>
          <a:ln>
            <a:noFill/>
          </a:ln>
        </p:spPr>
      </p:pic>
      <p:sp>
        <p:nvSpPr>
          <p:cNvPr id="106" name="Google Shape;106;p19"/>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1:</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pic>
        <p:nvPicPr>
          <p:cNvPr id="107" name="Google Shape;107;p19"/>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108" name="Google Shape;108;p19"/>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FoodStars.Org Opportunity Record</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DED59E54-2FF0-6744-D450-8EADB659764A}"/>
              </a:ext>
            </a:extLst>
          </p:cNvPr>
          <p:cNvPicPr>
            <a:picLocks noChangeAspect="1"/>
          </p:cNvPicPr>
          <p:nvPr/>
        </p:nvPicPr>
        <p:blipFill>
          <a:blip r:embed="rId5"/>
          <a:stretch>
            <a:fillRect/>
          </a:stretch>
        </p:blipFill>
        <p:spPr>
          <a:xfrm>
            <a:off x="-1" y="1251049"/>
            <a:ext cx="9144000" cy="395346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0"/>
          <p:cNvPicPr preferRelativeResize="0"/>
          <p:nvPr/>
        </p:nvPicPr>
        <p:blipFill rotWithShape="1">
          <a:blip r:embed="rId3">
            <a:alphaModFix/>
          </a:blip>
          <a:srcRect l="14507"/>
          <a:stretch/>
        </p:blipFill>
        <p:spPr>
          <a:xfrm>
            <a:off x="-1" y="808725"/>
            <a:ext cx="1816725" cy="520625"/>
          </a:xfrm>
          <a:prstGeom prst="rect">
            <a:avLst/>
          </a:prstGeom>
          <a:noFill/>
          <a:ln>
            <a:noFill/>
          </a:ln>
        </p:spPr>
      </p:pic>
      <p:sp>
        <p:nvSpPr>
          <p:cNvPr id="115" name="Google Shape;115;p20"/>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1:</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pic>
        <p:nvPicPr>
          <p:cNvPr id="116" name="Google Shape;116;p20"/>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117" name="Google Shape;117;p20"/>
          <p:cNvSpPr txBox="1"/>
          <p:nvPr/>
        </p:nvSpPr>
        <p:spPr>
          <a:xfrm>
            <a:off x="2564450" y="142975"/>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FoodStars.Org Opportunity Record</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048A4E73-E4C6-D53C-8813-8B9AC8583B3E}"/>
              </a:ext>
            </a:extLst>
          </p:cNvPr>
          <p:cNvPicPr>
            <a:picLocks noChangeAspect="1"/>
          </p:cNvPicPr>
          <p:nvPr/>
        </p:nvPicPr>
        <p:blipFill>
          <a:blip r:embed="rId5"/>
          <a:stretch>
            <a:fillRect/>
          </a:stretch>
        </p:blipFill>
        <p:spPr>
          <a:xfrm>
            <a:off x="0" y="1256890"/>
            <a:ext cx="9144000" cy="38866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1"/>
          <p:cNvPicPr preferRelativeResize="0"/>
          <p:nvPr/>
        </p:nvPicPr>
        <p:blipFill rotWithShape="1">
          <a:blip r:embed="rId3">
            <a:alphaModFix/>
          </a:blip>
          <a:srcRect l="14507"/>
          <a:stretch/>
        </p:blipFill>
        <p:spPr>
          <a:xfrm>
            <a:off x="-1" y="808725"/>
            <a:ext cx="1816725" cy="520625"/>
          </a:xfrm>
          <a:prstGeom prst="rect">
            <a:avLst/>
          </a:prstGeom>
          <a:noFill/>
          <a:ln>
            <a:noFill/>
          </a:ln>
        </p:spPr>
      </p:pic>
      <p:sp>
        <p:nvSpPr>
          <p:cNvPr id="124" name="Google Shape;124;p21"/>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1:</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pic>
        <p:nvPicPr>
          <p:cNvPr id="125" name="Google Shape;125;p21"/>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126" name="Google Shape;126;p21"/>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FoodStars.Org Opportunity Record</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6C13188F-AA03-1003-B7A8-C03F19466C58}"/>
              </a:ext>
            </a:extLst>
          </p:cNvPr>
          <p:cNvPicPr>
            <a:picLocks noChangeAspect="1"/>
          </p:cNvPicPr>
          <p:nvPr/>
        </p:nvPicPr>
        <p:blipFill>
          <a:blip r:embed="rId5"/>
          <a:stretch>
            <a:fillRect/>
          </a:stretch>
        </p:blipFill>
        <p:spPr>
          <a:xfrm>
            <a:off x="0" y="1297292"/>
            <a:ext cx="9144000" cy="384620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2"/>
          <p:cNvPicPr preferRelativeResize="0"/>
          <p:nvPr/>
        </p:nvPicPr>
        <p:blipFill rotWithShape="1">
          <a:blip r:embed="rId3">
            <a:alphaModFix/>
          </a:blip>
          <a:srcRect l="14507"/>
          <a:stretch/>
        </p:blipFill>
        <p:spPr>
          <a:xfrm>
            <a:off x="-1" y="808725"/>
            <a:ext cx="1816725" cy="520625"/>
          </a:xfrm>
          <a:prstGeom prst="rect">
            <a:avLst/>
          </a:prstGeom>
          <a:noFill/>
          <a:ln>
            <a:noFill/>
          </a:ln>
        </p:spPr>
      </p:pic>
      <p:sp>
        <p:nvSpPr>
          <p:cNvPr id="133" name="Google Shape;133;p22"/>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1:</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pic>
        <p:nvPicPr>
          <p:cNvPr id="134" name="Google Shape;134;p22"/>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135" name="Google Shape;135;p22"/>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FoodStars.Org Opportunity Record</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E805AFB2-0DEB-9D3C-E268-E95D842910A1}"/>
              </a:ext>
            </a:extLst>
          </p:cNvPr>
          <p:cNvPicPr>
            <a:picLocks noChangeAspect="1"/>
          </p:cNvPicPr>
          <p:nvPr/>
        </p:nvPicPr>
        <p:blipFill>
          <a:blip r:embed="rId5"/>
          <a:stretch>
            <a:fillRect/>
          </a:stretch>
        </p:blipFill>
        <p:spPr>
          <a:xfrm>
            <a:off x="-1" y="1260662"/>
            <a:ext cx="9144000" cy="3833852"/>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TotalTime>
  <Words>1665</Words>
  <Application>Microsoft Office PowerPoint</Application>
  <PresentationFormat>On-screen Show (16:9)</PresentationFormat>
  <Paragraphs>165</Paragraphs>
  <Slides>51</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Lato</vt:lpstr>
      <vt:lpstr>Times New Roman</vt:lpstr>
      <vt:lpstr>Lato Light</vt:lpstr>
      <vt:lpstr>Arial</vt:lpstr>
      <vt:lpstr>Lato Black</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Balaji V</cp:lastModifiedBy>
  <cp:revision>15</cp:revision>
  <dcterms:modified xsi:type="dcterms:W3CDTF">2023-10-17T14:12:20Z</dcterms:modified>
</cp:coreProperties>
</file>